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64" r:id="rId4"/>
    <p:sldId id="268" r:id="rId5"/>
    <p:sldId id="269" r:id="rId6"/>
    <p:sldId id="275" r:id="rId7"/>
    <p:sldId id="276" r:id="rId8"/>
    <p:sldId id="258" r:id="rId9"/>
    <p:sldId id="271" r:id="rId10"/>
    <p:sldId id="277" r:id="rId11"/>
    <p:sldId id="278" r:id="rId12"/>
    <p:sldId id="279" r:id="rId13"/>
    <p:sldId id="287" r:id="rId14"/>
    <p:sldId id="285" r:id="rId15"/>
    <p:sldId id="259" r:id="rId16"/>
    <p:sldId id="272" r:id="rId17"/>
    <p:sldId id="286" r:id="rId18"/>
    <p:sldId id="281" r:id="rId19"/>
    <p:sldId id="288" r:id="rId20"/>
    <p:sldId id="289" r:id="rId21"/>
    <p:sldId id="290" r:id="rId22"/>
    <p:sldId id="291" r:id="rId23"/>
    <p:sldId id="292" r:id="rId24"/>
    <p:sldId id="295" r:id="rId25"/>
    <p:sldId id="293" r:id="rId26"/>
    <p:sldId id="294" r:id="rId27"/>
    <p:sldId id="282" r:id="rId28"/>
    <p:sldId id="284" r:id="rId29"/>
    <p:sldId id="296" r:id="rId30"/>
    <p:sldId id="297" r:id="rId31"/>
    <p:sldId id="298" r:id="rId32"/>
    <p:sldId id="302" r:id="rId33"/>
    <p:sldId id="299" r:id="rId34"/>
    <p:sldId id="303" r:id="rId35"/>
    <p:sldId id="260" r:id="rId36"/>
    <p:sldId id="273" r:id="rId37"/>
    <p:sldId id="300" r:id="rId38"/>
    <p:sldId id="301" r:id="rId39"/>
    <p:sldId id="262" r:id="rId40"/>
    <p:sldId id="261" r:id="rId41"/>
    <p:sldId id="305" r:id="rId42"/>
    <p:sldId id="306" r:id="rId43"/>
    <p:sldId id="321" r:id="rId44"/>
    <p:sldId id="304" r:id="rId45"/>
    <p:sldId id="274" r:id="rId46"/>
    <p:sldId id="324" r:id="rId47"/>
    <p:sldId id="317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8" r:id="rId58"/>
    <p:sldId id="319" r:id="rId59"/>
    <p:sldId id="320" r:id="rId60"/>
    <p:sldId id="322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F17C3F"/>
    <a:srgbClr val="40515A"/>
    <a:srgbClr val="C6C6C6"/>
    <a:srgbClr val="0095CD"/>
    <a:srgbClr val="7BB21B"/>
    <a:srgbClr val="5C6569"/>
    <a:srgbClr val="E4E6E5"/>
    <a:srgbClr val="DC4A3D"/>
    <a:srgbClr val="00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2346" autoAdjust="0"/>
  </p:normalViewPr>
  <p:slideViewPr>
    <p:cSldViewPr snapToGrid="0">
      <p:cViewPr varScale="1">
        <p:scale>
          <a:sx n="95" d="100"/>
          <a:sy n="95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19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https://ibm-cloud-architecture.github.io/refarch-eda/technology/kafka-overview/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8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https://phoenixnap.com/kb/apache-storm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http://bigdatariding.blogspot.com/2013/12/hbase-architecture.html</a:t>
            </a:r>
          </a:p>
          <a:p>
            <a:r>
              <a:rPr lang="en-US" altLang="ko-KR" dirty="0" smtClean="0"/>
              <a:t>https://nesoy.github.io/articles/2019-10/Hbase-Data-Model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https://zangzangs.tistory.com/72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5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https://datacookbook.kr/88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3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https://avinash333.com/spark-architecture/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5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https://www.slideshare.net/TaeYoungLee1/20141223-mahout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54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https://hleecaster.com/ml-random-forest-concept/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56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https://namu.wiki/w/%EA%B5%B0%EC%A7%91%20%EB%B6%84%EC%84%9D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5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https://markspeople.tistory.com/116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로컬 파일시스템과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는 분리되어 있음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파일작업시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로컬 시스템에 가져와서 작업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</a:t>
            </a:r>
            <a:r>
              <a:rPr lang="en-US" altLang="ko-KR" dirty="0" smtClean="0"/>
              <a:t>HDFS: </a:t>
            </a:r>
            <a:r>
              <a:rPr lang="ko-KR" altLang="en-US" dirty="0" smtClean="0"/>
              <a:t>활성네임노드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대기네임노드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데이터노드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대기네임노드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활성네임노드와 항상 동일한 </a:t>
            </a:r>
            <a:r>
              <a:rPr lang="ko-KR" altLang="en-US" dirty="0" err="1" smtClean="0"/>
              <a:t>정보상태를</a:t>
            </a:r>
            <a:r>
              <a:rPr lang="ko-KR" altLang="en-US" dirty="0" smtClean="0"/>
              <a:t> 유지함</a:t>
            </a:r>
            <a:r>
              <a:rPr lang="en-US" altLang="ko-KR" dirty="0" smtClean="0"/>
              <a:t>,</a:t>
            </a:r>
            <a:r>
              <a:rPr lang="ko-KR" altLang="en-US" dirty="0" smtClean="0"/>
              <a:t>데이터 노드로 부터 같이 정보를 받음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활성네임노드 </a:t>
            </a:r>
            <a:r>
              <a:rPr lang="ko-KR" altLang="en-US" dirty="0" err="1" smtClean="0"/>
              <a:t>장애발생시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자동으로 활성네임노드로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98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https://www.projectpro.io/hadoop-course/oozie#slides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8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https://excelsior-cjh.tistory.com/56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1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https://www.edureka.co/blog/mapreduce-tutorial/</a:t>
            </a:r>
          </a:p>
          <a:p>
            <a:r>
              <a:rPr lang="en-US" altLang="ko-KR" dirty="0" err="1" smtClean="0"/>
              <a:t>WordCount</a:t>
            </a:r>
            <a:endParaRPr lang="en-US" altLang="ko-KR" dirty="0" smtClean="0"/>
          </a:p>
          <a:p>
            <a:r>
              <a:rPr lang="en-US" altLang="ko-KR" dirty="0" smtClean="0"/>
              <a:t>Mapper </a:t>
            </a:r>
            <a:r>
              <a:rPr lang="en-US" altLang="ko-KR" dirty="0" err="1" smtClean="0"/>
              <a:t>Class,Reducer</a:t>
            </a:r>
            <a:r>
              <a:rPr lang="en-US" altLang="ko-KR" dirty="0" smtClean="0"/>
              <a:t> Class, Driver Class(</a:t>
            </a:r>
            <a:r>
              <a:rPr lang="ko-KR" altLang="en-US" dirty="0" smtClean="0"/>
              <a:t>작업에 대한 </a:t>
            </a:r>
            <a:r>
              <a:rPr lang="ko-KR" altLang="en-US" dirty="0" err="1" smtClean="0"/>
              <a:t>설정정보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클러스터에 </a:t>
            </a:r>
            <a:r>
              <a:rPr lang="ko-KR" altLang="en-US" dirty="0" err="1" smtClean="0"/>
              <a:t>작업제출</a:t>
            </a:r>
            <a:r>
              <a:rPr lang="ko-KR" altLang="en-US" dirty="0" smtClean="0"/>
              <a:t> 역할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9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https://hadoop.apache.org/docs/stable/hadoop-yarn/hadoop-yarn-site/YARN.html</a:t>
            </a:r>
          </a:p>
          <a:p>
            <a:r>
              <a:rPr lang="ko-KR" altLang="en-US" sz="1800" b="1" dirty="0" smtClean="0"/>
              <a:t>클러스터 자원관리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여러 잡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맵리듀스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스파크</a:t>
            </a:r>
            <a:r>
              <a:rPr lang="en-US" altLang="ko-KR" sz="1200" dirty="0" smtClean="0"/>
              <a:t> etc.)</a:t>
            </a:r>
            <a:r>
              <a:rPr lang="ko-KR" altLang="en-US" sz="1200" dirty="0" smtClean="0"/>
              <a:t>을 수행하며 동적으로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와 메모리자원을 공유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맵리듀스는</a:t>
            </a:r>
            <a:r>
              <a:rPr lang="ko-KR" altLang="en-US" sz="1200" dirty="0" smtClean="0"/>
              <a:t> 대규모 데이터를 검색하여 많은 </a:t>
            </a:r>
            <a:r>
              <a:rPr lang="en-US" altLang="ko-KR" sz="1200" dirty="0" smtClean="0"/>
              <a:t>Disk I/O</a:t>
            </a:r>
            <a:r>
              <a:rPr lang="ko-KR" altLang="en-US" sz="1200" dirty="0" smtClean="0"/>
              <a:t>를 사용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스파크는 많은 메모리와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를 사용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작업을 함께 수행하며 자원을 </a:t>
            </a:r>
            <a:r>
              <a:rPr lang="ko-KR" altLang="en-US" sz="1200" dirty="0" err="1" smtClean="0"/>
              <a:t>분산관리함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4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https://www.c-sharpcorner.com/article/everything-you-need-to-know-about-hadoop/</a:t>
            </a:r>
          </a:p>
          <a:p>
            <a:r>
              <a:rPr lang="en-US" altLang="ko-KR" dirty="0" smtClean="0"/>
              <a:t>https://wikidocs.net/26170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https://www.ossmentor.com/2015/07/what-is-hadoop-ecosystem.html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https://mydataexperiments.com/2017/04/11/hadoop-ecosystem-a-quick-glance/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https://velog.io/@koo8624/%EB%B6%84%EC%82%B0-%EC%8B%9C%EC%8A%A4%ED%85%9C-Apache-Zookeeper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https://flume.apache.org/FlumeUserGuide.html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8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64870"/>
            <a:ext cx="9144000" cy="1561058"/>
          </a:xfrm>
        </p:spPr>
        <p:txBody>
          <a:bodyPr anchor="b"/>
          <a:lstStyle>
            <a:lvl1pPr algn="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26969"/>
            <a:ext cx="9144000" cy="1174065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57697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12" b="40085"/>
          <a:stretch/>
        </p:blipFill>
        <p:spPr>
          <a:xfrm>
            <a:off x="0" y="-1041"/>
            <a:ext cx="12192000" cy="29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1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9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12191998" cy="886984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1" y="143353"/>
            <a:ext cx="10515600" cy="57398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1"/>
          </p:nvPr>
        </p:nvSpPr>
        <p:spPr>
          <a:xfrm>
            <a:off x="838200" y="1449388"/>
            <a:ext cx="10515600" cy="4745037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134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6441990" y="5041557"/>
            <a:ext cx="5156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dirty="0" smtClean="0"/>
              <a:t>Thank You...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34279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참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12191998" cy="88803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1" y="143353"/>
            <a:ext cx="10515600" cy="59057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1"/>
          </p:nvPr>
        </p:nvSpPr>
        <p:spPr>
          <a:xfrm>
            <a:off x="838200" y="1449388"/>
            <a:ext cx="10515600" cy="4745037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35850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7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4" r:id="rId2"/>
    <p:sldLayoutId id="2147483683" r:id="rId3"/>
    <p:sldLayoutId id="2147483766" r:id="rId4"/>
    <p:sldLayoutId id="2147483767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7.wdp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microsoft.com/office/2007/relationships/hdphoto" Target="../media/hdphoto7.wdp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자동차 시뮬레이터를 이용한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하둡</a:t>
            </a:r>
            <a:r>
              <a:rPr lang="ko-KR" altLang="en-US" dirty="0" smtClean="0"/>
              <a:t> 에코시스템 구축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클라우데라</a:t>
            </a:r>
            <a:r>
              <a:rPr lang="ko-KR" altLang="en-US" dirty="0" smtClean="0"/>
              <a:t> 매니저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0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9342814" y="3429000"/>
            <a:ext cx="2223923" cy="2223923"/>
          </a:xfrm>
          <a:prstGeom prst="ellipse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HDFS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Sink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처리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1" y="1079500"/>
            <a:ext cx="220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차량상태정보</a:t>
            </a:r>
            <a:r>
              <a:rPr lang="en-US" altLang="ko-KR" b="1" dirty="0" smtClean="0"/>
              <a:t>(/Day)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1111250" y="3709111"/>
            <a:ext cx="1663700" cy="1663700"/>
          </a:xfrm>
          <a:prstGeom prst="ellipse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Spool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Source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순서도: 직접 액세스 저장소 9"/>
          <p:cNvSpPr/>
          <p:nvPr/>
        </p:nvSpPr>
        <p:spPr>
          <a:xfrm>
            <a:off x="4445982" y="3928544"/>
            <a:ext cx="3225800" cy="1224834"/>
          </a:xfrm>
          <a:prstGeom prst="flowChartMagneticDrum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Channel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Freeform 566"/>
          <p:cNvSpPr/>
          <p:nvPr/>
        </p:nvSpPr>
        <p:spPr>
          <a:xfrm>
            <a:off x="9946277" y="4684029"/>
            <a:ext cx="458198" cy="688782"/>
          </a:xfrm>
          <a:custGeom>
            <a:avLst/>
            <a:gdLst>
              <a:gd name="connsiteX0" fmla="*/ 0 w 432708"/>
              <a:gd name="connsiteY0" fmla="*/ 384816 h 504825"/>
              <a:gd name="connsiteX1" fmla="*/ 91557 w 432708"/>
              <a:gd name="connsiteY1" fmla="*/ 420594 h 504825"/>
              <a:gd name="connsiteX2" fmla="*/ 216354 w 432708"/>
              <a:gd name="connsiteY2" fmla="*/ 432707 h 504825"/>
              <a:gd name="connsiteX3" fmla="*/ 341151 w 432708"/>
              <a:gd name="connsiteY3" fmla="*/ 420594 h 504825"/>
              <a:gd name="connsiteX4" fmla="*/ 432708 w 432708"/>
              <a:gd name="connsiteY4" fmla="*/ 384816 h 504825"/>
              <a:gd name="connsiteX5" fmla="*/ 432708 w 432708"/>
              <a:gd name="connsiteY5" fmla="*/ 432707 h 504825"/>
              <a:gd name="connsiteX6" fmla="*/ 403692 w 432708"/>
              <a:gd name="connsiteY6" fmla="*/ 468766 h 504825"/>
              <a:gd name="connsiteX7" fmla="*/ 324813 w 432708"/>
              <a:gd name="connsiteY7" fmla="*/ 495106 h 504825"/>
              <a:gd name="connsiteX8" fmla="*/ 216354 w 432708"/>
              <a:gd name="connsiteY8" fmla="*/ 504825 h 504825"/>
              <a:gd name="connsiteX9" fmla="*/ 107895 w 432708"/>
              <a:gd name="connsiteY9" fmla="*/ 495106 h 504825"/>
              <a:gd name="connsiteX10" fmla="*/ 29017 w 432708"/>
              <a:gd name="connsiteY10" fmla="*/ 468766 h 504825"/>
              <a:gd name="connsiteX11" fmla="*/ 0 w 432708"/>
              <a:gd name="connsiteY11" fmla="*/ 432707 h 504825"/>
              <a:gd name="connsiteX12" fmla="*/ 0 w 432708"/>
              <a:gd name="connsiteY12" fmla="*/ 276640 h 504825"/>
              <a:gd name="connsiteX13" fmla="*/ 91557 w 432708"/>
              <a:gd name="connsiteY13" fmla="*/ 312417 h 504825"/>
              <a:gd name="connsiteX14" fmla="*/ 216354 w 432708"/>
              <a:gd name="connsiteY14" fmla="*/ 324530 h 504825"/>
              <a:gd name="connsiteX15" fmla="*/ 341151 w 432708"/>
              <a:gd name="connsiteY15" fmla="*/ 312417 h 504825"/>
              <a:gd name="connsiteX16" fmla="*/ 432708 w 432708"/>
              <a:gd name="connsiteY16" fmla="*/ 276640 h 504825"/>
              <a:gd name="connsiteX17" fmla="*/ 432708 w 432708"/>
              <a:gd name="connsiteY17" fmla="*/ 324530 h 504825"/>
              <a:gd name="connsiteX18" fmla="*/ 403692 w 432708"/>
              <a:gd name="connsiteY18" fmla="*/ 360589 h 504825"/>
              <a:gd name="connsiteX19" fmla="*/ 324813 w 432708"/>
              <a:gd name="connsiteY19" fmla="*/ 386929 h 504825"/>
              <a:gd name="connsiteX20" fmla="*/ 216354 w 432708"/>
              <a:gd name="connsiteY20" fmla="*/ 396648 h 504825"/>
              <a:gd name="connsiteX21" fmla="*/ 107895 w 432708"/>
              <a:gd name="connsiteY21" fmla="*/ 386929 h 504825"/>
              <a:gd name="connsiteX22" fmla="*/ 29017 w 432708"/>
              <a:gd name="connsiteY22" fmla="*/ 360589 h 504825"/>
              <a:gd name="connsiteX23" fmla="*/ 0 w 432708"/>
              <a:gd name="connsiteY23" fmla="*/ 324530 h 504825"/>
              <a:gd name="connsiteX24" fmla="*/ 0 w 432708"/>
              <a:gd name="connsiteY24" fmla="*/ 168463 h 504825"/>
              <a:gd name="connsiteX25" fmla="*/ 91557 w 432708"/>
              <a:gd name="connsiteY25" fmla="*/ 204240 h 504825"/>
              <a:gd name="connsiteX26" fmla="*/ 216354 w 432708"/>
              <a:gd name="connsiteY26" fmla="*/ 216354 h 504825"/>
              <a:gd name="connsiteX27" fmla="*/ 341151 w 432708"/>
              <a:gd name="connsiteY27" fmla="*/ 204240 h 504825"/>
              <a:gd name="connsiteX28" fmla="*/ 432708 w 432708"/>
              <a:gd name="connsiteY28" fmla="*/ 168463 h 504825"/>
              <a:gd name="connsiteX29" fmla="*/ 432708 w 432708"/>
              <a:gd name="connsiteY29" fmla="*/ 216354 h 504825"/>
              <a:gd name="connsiteX30" fmla="*/ 403692 w 432708"/>
              <a:gd name="connsiteY30" fmla="*/ 252412 h 504825"/>
              <a:gd name="connsiteX31" fmla="*/ 324813 w 432708"/>
              <a:gd name="connsiteY31" fmla="*/ 278752 h 504825"/>
              <a:gd name="connsiteX32" fmla="*/ 216354 w 432708"/>
              <a:gd name="connsiteY32" fmla="*/ 288471 h 504825"/>
              <a:gd name="connsiteX33" fmla="*/ 107895 w 432708"/>
              <a:gd name="connsiteY33" fmla="*/ 278752 h 504825"/>
              <a:gd name="connsiteX34" fmla="*/ 29017 w 432708"/>
              <a:gd name="connsiteY34" fmla="*/ 252412 h 504825"/>
              <a:gd name="connsiteX35" fmla="*/ 0 w 432708"/>
              <a:gd name="connsiteY35" fmla="*/ 216354 h 504825"/>
              <a:gd name="connsiteX36" fmla="*/ 216354 w 432708"/>
              <a:gd name="connsiteY36" fmla="*/ 0 h 504825"/>
              <a:gd name="connsiteX37" fmla="*/ 324813 w 432708"/>
              <a:gd name="connsiteY37" fmla="*/ 9719 h 504825"/>
              <a:gd name="connsiteX38" fmla="*/ 403692 w 432708"/>
              <a:gd name="connsiteY38" fmla="*/ 36059 h 504825"/>
              <a:gd name="connsiteX39" fmla="*/ 432708 w 432708"/>
              <a:gd name="connsiteY39" fmla="*/ 72118 h 504825"/>
              <a:gd name="connsiteX40" fmla="*/ 432708 w 432708"/>
              <a:gd name="connsiteY40" fmla="*/ 108177 h 504825"/>
              <a:gd name="connsiteX41" fmla="*/ 403692 w 432708"/>
              <a:gd name="connsiteY41" fmla="*/ 144236 h 504825"/>
              <a:gd name="connsiteX42" fmla="*/ 324813 w 432708"/>
              <a:gd name="connsiteY42" fmla="*/ 170576 h 504825"/>
              <a:gd name="connsiteX43" fmla="*/ 216354 w 432708"/>
              <a:gd name="connsiteY43" fmla="*/ 180295 h 504825"/>
              <a:gd name="connsiteX44" fmla="*/ 107895 w 432708"/>
              <a:gd name="connsiteY44" fmla="*/ 170576 h 504825"/>
              <a:gd name="connsiteX45" fmla="*/ 29017 w 432708"/>
              <a:gd name="connsiteY45" fmla="*/ 144236 h 504825"/>
              <a:gd name="connsiteX46" fmla="*/ 0 w 432708"/>
              <a:gd name="connsiteY46" fmla="*/ 108177 h 504825"/>
              <a:gd name="connsiteX47" fmla="*/ 0 w 432708"/>
              <a:gd name="connsiteY47" fmla="*/ 72118 h 504825"/>
              <a:gd name="connsiteX48" fmla="*/ 29017 w 432708"/>
              <a:gd name="connsiteY48" fmla="*/ 36059 h 504825"/>
              <a:gd name="connsiteX49" fmla="*/ 107895 w 432708"/>
              <a:gd name="connsiteY49" fmla="*/ 9719 h 504825"/>
              <a:gd name="connsiteX50" fmla="*/ 216354 w 432708"/>
              <a:gd name="connsiteY50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2708" h="504825">
                <a:moveTo>
                  <a:pt x="0" y="384816"/>
                </a:moveTo>
                <a:cubicBezTo>
                  <a:pt x="22349" y="400592"/>
                  <a:pt x="52868" y="412518"/>
                  <a:pt x="91557" y="420594"/>
                </a:cubicBezTo>
                <a:cubicBezTo>
                  <a:pt x="130244" y="428669"/>
                  <a:pt x="171844" y="432707"/>
                  <a:pt x="216354" y="432707"/>
                </a:cubicBezTo>
                <a:cubicBezTo>
                  <a:pt x="260864" y="432707"/>
                  <a:pt x="302463" y="428669"/>
                  <a:pt x="341151" y="420594"/>
                </a:cubicBezTo>
                <a:cubicBezTo>
                  <a:pt x="379840" y="412518"/>
                  <a:pt x="410358" y="400592"/>
                  <a:pt x="432708" y="384816"/>
                </a:cubicBezTo>
                <a:lnTo>
                  <a:pt x="432708" y="432707"/>
                </a:lnTo>
                <a:cubicBezTo>
                  <a:pt x="432708" y="445666"/>
                  <a:pt x="423035" y="457685"/>
                  <a:pt x="403692" y="468766"/>
                </a:cubicBezTo>
                <a:cubicBezTo>
                  <a:pt x="384347" y="479847"/>
                  <a:pt x="358054" y="488627"/>
                  <a:pt x="324813" y="495106"/>
                </a:cubicBezTo>
                <a:cubicBezTo>
                  <a:pt x="291570" y="501585"/>
                  <a:pt x="255417" y="504825"/>
                  <a:pt x="216354" y="504825"/>
                </a:cubicBezTo>
                <a:cubicBezTo>
                  <a:pt x="177290" y="504825"/>
                  <a:pt x="141137" y="501585"/>
                  <a:pt x="107895" y="495106"/>
                </a:cubicBezTo>
                <a:cubicBezTo>
                  <a:pt x="74654" y="488627"/>
                  <a:pt x="48360" y="479847"/>
                  <a:pt x="29017" y="468766"/>
                </a:cubicBezTo>
                <a:cubicBezTo>
                  <a:pt x="9672" y="457685"/>
                  <a:pt x="0" y="445666"/>
                  <a:pt x="0" y="432707"/>
                </a:cubicBezTo>
                <a:close/>
                <a:moveTo>
                  <a:pt x="0" y="276640"/>
                </a:moveTo>
                <a:cubicBezTo>
                  <a:pt x="22349" y="292415"/>
                  <a:pt x="52868" y="304341"/>
                  <a:pt x="91557" y="312417"/>
                </a:cubicBezTo>
                <a:cubicBezTo>
                  <a:pt x="130244" y="320492"/>
                  <a:pt x="171844" y="324530"/>
                  <a:pt x="216354" y="324530"/>
                </a:cubicBezTo>
                <a:cubicBezTo>
                  <a:pt x="260864" y="324530"/>
                  <a:pt x="302463" y="320492"/>
                  <a:pt x="341151" y="312417"/>
                </a:cubicBezTo>
                <a:cubicBezTo>
                  <a:pt x="379840" y="304341"/>
                  <a:pt x="410358" y="292415"/>
                  <a:pt x="432708" y="276640"/>
                </a:cubicBezTo>
                <a:lnTo>
                  <a:pt x="432708" y="324530"/>
                </a:lnTo>
                <a:cubicBezTo>
                  <a:pt x="432708" y="337489"/>
                  <a:pt x="423035" y="349509"/>
                  <a:pt x="403692" y="360589"/>
                </a:cubicBezTo>
                <a:cubicBezTo>
                  <a:pt x="384347" y="371670"/>
                  <a:pt x="358054" y="380450"/>
                  <a:pt x="324813" y="386929"/>
                </a:cubicBezTo>
                <a:cubicBezTo>
                  <a:pt x="291570" y="393409"/>
                  <a:pt x="255417" y="396648"/>
                  <a:pt x="216354" y="396648"/>
                </a:cubicBezTo>
                <a:cubicBezTo>
                  <a:pt x="177290" y="396648"/>
                  <a:pt x="141137" y="393409"/>
                  <a:pt x="107895" y="386929"/>
                </a:cubicBezTo>
                <a:cubicBezTo>
                  <a:pt x="74654" y="380450"/>
                  <a:pt x="48360" y="371670"/>
                  <a:pt x="29017" y="360589"/>
                </a:cubicBezTo>
                <a:cubicBezTo>
                  <a:pt x="9672" y="349509"/>
                  <a:pt x="0" y="337489"/>
                  <a:pt x="0" y="324530"/>
                </a:cubicBezTo>
                <a:close/>
                <a:moveTo>
                  <a:pt x="0" y="168463"/>
                </a:moveTo>
                <a:cubicBezTo>
                  <a:pt x="22349" y="184239"/>
                  <a:pt x="52868" y="196164"/>
                  <a:pt x="91557" y="204240"/>
                </a:cubicBezTo>
                <a:cubicBezTo>
                  <a:pt x="130244" y="212316"/>
                  <a:pt x="171844" y="216354"/>
                  <a:pt x="216354" y="216354"/>
                </a:cubicBezTo>
                <a:cubicBezTo>
                  <a:pt x="260864" y="216354"/>
                  <a:pt x="302463" y="212316"/>
                  <a:pt x="341151" y="204240"/>
                </a:cubicBezTo>
                <a:cubicBezTo>
                  <a:pt x="379840" y="196164"/>
                  <a:pt x="410358" y="184239"/>
                  <a:pt x="432708" y="168463"/>
                </a:cubicBezTo>
                <a:lnTo>
                  <a:pt x="432708" y="216354"/>
                </a:lnTo>
                <a:cubicBezTo>
                  <a:pt x="432708" y="229312"/>
                  <a:pt x="423035" y="241332"/>
                  <a:pt x="403692" y="252412"/>
                </a:cubicBezTo>
                <a:cubicBezTo>
                  <a:pt x="384347" y="263493"/>
                  <a:pt x="358054" y="272273"/>
                  <a:pt x="324813" y="278752"/>
                </a:cubicBezTo>
                <a:cubicBezTo>
                  <a:pt x="291570" y="285232"/>
                  <a:pt x="255417" y="288471"/>
                  <a:pt x="216354" y="288471"/>
                </a:cubicBezTo>
                <a:cubicBezTo>
                  <a:pt x="177290" y="288471"/>
                  <a:pt x="141137" y="285232"/>
                  <a:pt x="107895" y="278752"/>
                </a:cubicBezTo>
                <a:cubicBezTo>
                  <a:pt x="74654" y="272273"/>
                  <a:pt x="48360" y="263493"/>
                  <a:pt x="29017" y="252412"/>
                </a:cubicBezTo>
                <a:cubicBezTo>
                  <a:pt x="9672" y="241332"/>
                  <a:pt x="0" y="229312"/>
                  <a:pt x="0" y="216354"/>
                </a:cubicBezTo>
                <a:close/>
                <a:moveTo>
                  <a:pt x="216354" y="0"/>
                </a:moveTo>
                <a:cubicBezTo>
                  <a:pt x="255417" y="0"/>
                  <a:pt x="291570" y="3240"/>
                  <a:pt x="324813" y="9719"/>
                </a:cubicBezTo>
                <a:cubicBezTo>
                  <a:pt x="358054" y="16198"/>
                  <a:pt x="384347" y="24978"/>
                  <a:pt x="403692" y="36059"/>
                </a:cubicBezTo>
                <a:cubicBezTo>
                  <a:pt x="423035" y="47140"/>
                  <a:pt x="432708" y="59159"/>
                  <a:pt x="432708" y="72118"/>
                </a:cubicBezTo>
                <a:lnTo>
                  <a:pt x="432708" y="108177"/>
                </a:lnTo>
                <a:cubicBezTo>
                  <a:pt x="432708" y="121136"/>
                  <a:pt x="423035" y="133155"/>
                  <a:pt x="403692" y="144236"/>
                </a:cubicBezTo>
                <a:cubicBezTo>
                  <a:pt x="384347" y="155316"/>
                  <a:pt x="358054" y="164096"/>
                  <a:pt x="324813" y="170576"/>
                </a:cubicBezTo>
                <a:cubicBezTo>
                  <a:pt x="291570" y="177055"/>
                  <a:pt x="255417" y="180295"/>
                  <a:pt x="216354" y="180295"/>
                </a:cubicBezTo>
                <a:cubicBezTo>
                  <a:pt x="177290" y="180295"/>
                  <a:pt x="141137" y="177055"/>
                  <a:pt x="107895" y="170576"/>
                </a:cubicBezTo>
                <a:cubicBezTo>
                  <a:pt x="74654" y="164096"/>
                  <a:pt x="48360" y="155316"/>
                  <a:pt x="29017" y="144236"/>
                </a:cubicBezTo>
                <a:cubicBezTo>
                  <a:pt x="9672" y="133155"/>
                  <a:pt x="0" y="121136"/>
                  <a:pt x="0" y="108177"/>
                </a:cubicBezTo>
                <a:lnTo>
                  <a:pt x="0" y="72118"/>
                </a:lnTo>
                <a:cubicBezTo>
                  <a:pt x="0" y="59159"/>
                  <a:pt x="9672" y="47140"/>
                  <a:pt x="29017" y="36059"/>
                </a:cubicBezTo>
                <a:cubicBezTo>
                  <a:pt x="48360" y="24978"/>
                  <a:pt x="74654" y="16198"/>
                  <a:pt x="107895" y="9719"/>
                </a:cubicBezTo>
                <a:cubicBezTo>
                  <a:pt x="141137" y="3240"/>
                  <a:pt x="177290" y="0"/>
                  <a:pt x="2163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66"/>
          <p:cNvSpPr/>
          <p:nvPr/>
        </p:nvSpPr>
        <p:spPr>
          <a:xfrm>
            <a:off x="10527302" y="4684029"/>
            <a:ext cx="458198" cy="688782"/>
          </a:xfrm>
          <a:custGeom>
            <a:avLst/>
            <a:gdLst>
              <a:gd name="connsiteX0" fmla="*/ 0 w 432708"/>
              <a:gd name="connsiteY0" fmla="*/ 384816 h 504825"/>
              <a:gd name="connsiteX1" fmla="*/ 91557 w 432708"/>
              <a:gd name="connsiteY1" fmla="*/ 420594 h 504825"/>
              <a:gd name="connsiteX2" fmla="*/ 216354 w 432708"/>
              <a:gd name="connsiteY2" fmla="*/ 432707 h 504825"/>
              <a:gd name="connsiteX3" fmla="*/ 341151 w 432708"/>
              <a:gd name="connsiteY3" fmla="*/ 420594 h 504825"/>
              <a:gd name="connsiteX4" fmla="*/ 432708 w 432708"/>
              <a:gd name="connsiteY4" fmla="*/ 384816 h 504825"/>
              <a:gd name="connsiteX5" fmla="*/ 432708 w 432708"/>
              <a:gd name="connsiteY5" fmla="*/ 432707 h 504825"/>
              <a:gd name="connsiteX6" fmla="*/ 403692 w 432708"/>
              <a:gd name="connsiteY6" fmla="*/ 468766 h 504825"/>
              <a:gd name="connsiteX7" fmla="*/ 324813 w 432708"/>
              <a:gd name="connsiteY7" fmla="*/ 495106 h 504825"/>
              <a:gd name="connsiteX8" fmla="*/ 216354 w 432708"/>
              <a:gd name="connsiteY8" fmla="*/ 504825 h 504825"/>
              <a:gd name="connsiteX9" fmla="*/ 107895 w 432708"/>
              <a:gd name="connsiteY9" fmla="*/ 495106 h 504825"/>
              <a:gd name="connsiteX10" fmla="*/ 29017 w 432708"/>
              <a:gd name="connsiteY10" fmla="*/ 468766 h 504825"/>
              <a:gd name="connsiteX11" fmla="*/ 0 w 432708"/>
              <a:gd name="connsiteY11" fmla="*/ 432707 h 504825"/>
              <a:gd name="connsiteX12" fmla="*/ 0 w 432708"/>
              <a:gd name="connsiteY12" fmla="*/ 276640 h 504825"/>
              <a:gd name="connsiteX13" fmla="*/ 91557 w 432708"/>
              <a:gd name="connsiteY13" fmla="*/ 312417 h 504825"/>
              <a:gd name="connsiteX14" fmla="*/ 216354 w 432708"/>
              <a:gd name="connsiteY14" fmla="*/ 324530 h 504825"/>
              <a:gd name="connsiteX15" fmla="*/ 341151 w 432708"/>
              <a:gd name="connsiteY15" fmla="*/ 312417 h 504825"/>
              <a:gd name="connsiteX16" fmla="*/ 432708 w 432708"/>
              <a:gd name="connsiteY16" fmla="*/ 276640 h 504825"/>
              <a:gd name="connsiteX17" fmla="*/ 432708 w 432708"/>
              <a:gd name="connsiteY17" fmla="*/ 324530 h 504825"/>
              <a:gd name="connsiteX18" fmla="*/ 403692 w 432708"/>
              <a:gd name="connsiteY18" fmla="*/ 360589 h 504825"/>
              <a:gd name="connsiteX19" fmla="*/ 324813 w 432708"/>
              <a:gd name="connsiteY19" fmla="*/ 386929 h 504825"/>
              <a:gd name="connsiteX20" fmla="*/ 216354 w 432708"/>
              <a:gd name="connsiteY20" fmla="*/ 396648 h 504825"/>
              <a:gd name="connsiteX21" fmla="*/ 107895 w 432708"/>
              <a:gd name="connsiteY21" fmla="*/ 386929 h 504825"/>
              <a:gd name="connsiteX22" fmla="*/ 29017 w 432708"/>
              <a:gd name="connsiteY22" fmla="*/ 360589 h 504825"/>
              <a:gd name="connsiteX23" fmla="*/ 0 w 432708"/>
              <a:gd name="connsiteY23" fmla="*/ 324530 h 504825"/>
              <a:gd name="connsiteX24" fmla="*/ 0 w 432708"/>
              <a:gd name="connsiteY24" fmla="*/ 168463 h 504825"/>
              <a:gd name="connsiteX25" fmla="*/ 91557 w 432708"/>
              <a:gd name="connsiteY25" fmla="*/ 204240 h 504825"/>
              <a:gd name="connsiteX26" fmla="*/ 216354 w 432708"/>
              <a:gd name="connsiteY26" fmla="*/ 216354 h 504825"/>
              <a:gd name="connsiteX27" fmla="*/ 341151 w 432708"/>
              <a:gd name="connsiteY27" fmla="*/ 204240 h 504825"/>
              <a:gd name="connsiteX28" fmla="*/ 432708 w 432708"/>
              <a:gd name="connsiteY28" fmla="*/ 168463 h 504825"/>
              <a:gd name="connsiteX29" fmla="*/ 432708 w 432708"/>
              <a:gd name="connsiteY29" fmla="*/ 216354 h 504825"/>
              <a:gd name="connsiteX30" fmla="*/ 403692 w 432708"/>
              <a:gd name="connsiteY30" fmla="*/ 252412 h 504825"/>
              <a:gd name="connsiteX31" fmla="*/ 324813 w 432708"/>
              <a:gd name="connsiteY31" fmla="*/ 278752 h 504825"/>
              <a:gd name="connsiteX32" fmla="*/ 216354 w 432708"/>
              <a:gd name="connsiteY32" fmla="*/ 288471 h 504825"/>
              <a:gd name="connsiteX33" fmla="*/ 107895 w 432708"/>
              <a:gd name="connsiteY33" fmla="*/ 278752 h 504825"/>
              <a:gd name="connsiteX34" fmla="*/ 29017 w 432708"/>
              <a:gd name="connsiteY34" fmla="*/ 252412 h 504825"/>
              <a:gd name="connsiteX35" fmla="*/ 0 w 432708"/>
              <a:gd name="connsiteY35" fmla="*/ 216354 h 504825"/>
              <a:gd name="connsiteX36" fmla="*/ 216354 w 432708"/>
              <a:gd name="connsiteY36" fmla="*/ 0 h 504825"/>
              <a:gd name="connsiteX37" fmla="*/ 324813 w 432708"/>
              <a:gd name="connsiteY37" fmla="*/ 9719 h 504825"/>
              <a:gd name="connsiteX38" fmla="*/ 403692 w 432708"/>
              <a:gd name="connsiteY38" fmla="*/ 36059 h 504825"/>
              <a:gd name="connsiteX39" fmla="*/ 432708 w 432708"/>
              <a:gd name="connsiteY39" fmla="*/ 72118 h 504825"/>
              <a:gd name="connsiteX40" fmla="*/ 432708 w 432708"/>
              <a:gd name="connsiteY40" fmla="*/ 108177 h 504825"/>
              <a:gd name="connsiteX41" fmla="*/ 403692 w 432708"/>
              <a:gd name="connsiteY41" fmla="*/ 144236 h 504825"/>
              <a:gd name="connsiteX42" fmla="*/ 324813 w 432708"/>
              <a:gd name="connsiteY42" fmla="*/ 170576 h 504825"/>
              <a:gd name="connsiteX43" fmla="*/ 216354 w 432708"/>
              <a:gd name="connsiteY43" fmla="*/ 180295 h 504825"/>
              <a:gd name="connsiteX44" fmla="*/ 107895 w 432708"/>
              <a:gd name="connsiteY44" fmla="*/ 170576 h 504825"/>
              <a:gd name="connsiteX45" fmla="*/ 29017 w 432708"/>
              <a:gd name="connsiteY45" fmla="*/ 144236 h 504825"/>
              <a:gd name="connsiteX46" fmla="*/ 0 w 432708"/>
              <a:gd name="connsiteY46" fmla="*/ 108177 h 504825"/>
              <a:gd name="connsiteX47" fmla="*/ 0 w 432708"/>
              <a:gd name="connsiteY47" fmla="*/ 72118 h 504825"/>
              <a:gd name="connsiteX48" fmla="*/ 29017 w 432708"/>
              <a:gd name="connsiteY48" fmla="*/ 36059 h 504825"/>
              <a:gd name="connsiteX49" fmla="*/ 107895 w 432708"/>
              <a:gd name="connsiteY49" fmla="*/ 9719 h 504825"/>
              <a:gd name="connsiteX50" fmla="*/ 216354 w 432708"/>
              <a:gd name="connsiteY50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2708" h="504825">
                <a:moveTo>
                  <a:pt x="0" y="384816"/>
                </a:moveTo>
                <a:cubicBezTo>
                  <a:pt x="22349" y="400592"/>
                  <a:pt x="52868" y="412518"/>
                  <a:pt x="91557" y="420594"/>
                </a:cubicBezTo>
                <a:cubicBezTo>
                  <a:pt x="130244" y="428669"/>
                  <a:pt x="171844" y="432707"/>
                  <a:pt x="216354" y="432707"/>
                </a:cubicBezTo>
                <a:cubicBezTo>
                  <a:pt x="260864" y="432707"/>
                  <a:pt x="302463" y="428669"/>
                  <a:pt x="341151" y="420594"/>
                </a:cubicBezTo>
                <a:cubicBezTo>
                  <a:pt x="379840" y="412518"/>
                  <a:pt x="410358" y="400592"/>
                  <a:pt x="432708" y="384816"/>
                </a:cubicBezTo>
                <a:lnTo>
                  <a:pt x="432708" y="432707"/>
                </a:lnTo>
                <a:cubicBezTo>
                  <a:pt x="432708" y="445666"/>
                  <a:pt x="423035" y="457685"/>
                  <a:pt x="403692" y="468766"/>
                </a:cubicBezTo>
                <a:cubicBezTo>
                  <a:pt x="384347" y="479847"/>
                  <a:pt x="358054" y="488627"/>
                  <a:pt x="324813" y="495106"/>
                </a:cubicBezTo>
                <a:cubicBezTo>
                  <a:pt x="291570" y="501585"/>
                  <a:pt x="255417" y="504825"/>
                  <a:pt x="216354" y="504825"/>
                </a:cubicBezTo>
                <a:cubicBezTo>
                  <a:pt x="177290" y="504825"/>
                  <a:pt x="141137" y="501585"/>
                  <a:pt x="107895" y="495106"/>
                </a:cubicBezTo>
                <a:cubicBezTo>
                  <a:pt x="74654" y="488627"/>
                  <a:pt x="48360" y="479847"/>
                  <a:pt x="29017" y="468766"/>
                </a:cubicBezTo>
                <a:cubicBezTo>
                  <a:pt x="9672" y="457685"/>
                  <a:pt x="0" y="445666"/>
                  <a:pt x="0" y="432707"/>
                </a:cubicBezTo>
                <a:close/>
                <a:moveTo>
                  <a:pt x="0" y="276640"/>
                </a:moveTo>
                <a:cubicBezTo>
                  <a:pt x="22349" y="292415"/>
                  <a:pt x="52868" y="304341"/>
                  <a:pt x="91557" y="312417"/>
                </a:cubicBezTo>
                <a:cubicBezTo>
                  <a:pt x="130244" y="320492"/>
                  <a:pt x="171844" y="324530"/>
                  <a:pt x="216354" y="324530"/>
                </a:cubicBezTo>
                <a:cubicBezTo>
                  <a:pt x="260864" y="324530"/>
                  <a:pt x="302463" y="320492"/>
                  <a:pt x="341151" y="312417"/>
                </a:cubicBezTo>
                <a:cubicBezTo>
                  <a:pt x="379840" y="304341"/>
                  <a:pt x="410358" y="292415"/>
                  <a:pt x="432708" y="276640"/>
                </a:cubicBezTo>
                <a:lnTo>
                  <a:pt x="432708" y="324530"/>
                </a:lnTo>
                <a:cubicBezTo>
                  <a:pt x="432708" y="337489"/>
                  <a:pt x="423035" y="349509"/>
                  <a:pt x="403692" y="360589"/>
                </a:cubicBezTo>
                <a:cubicBezTo>
                  <a:pt x="384347" y="371670"/>
                  <a:pt x="358054" y="380450"/>
                  <a:pt x="324813" y="386929"/>
                </a:cubicBezTo>
                <a:cubicBezTo>
                  <a:pt x="291570" y="393409"/>
                  <a:pt x="255417" y="396648"/>
                  <a:pt x="216354" y="396648"/>
                </a:cubicBezTo>
                <a:cubicBezTo>
                  <a:pt x="177290" y="396648"/>
                  <a:pt x="141137" y="393409"/>
                  <a:pt x="107895" y="386929"/>
                </a:cubicBezTo>
                <a:cubicBezTo>
                  <a:pt x="74654" y="380450"/>
                  <a:pt x="48360" y="371670"/>
                  <a:pt x="29017" y="360589"/>
                </a:cubicBezTo>
                <a:cubicBezTo>
                  <a:pt x="9672" y="349509"/>
                  <a:pt x="0" y="337489"/>
                  <a:pt x="0" y="324530"/>
                </a:cubicBezTo>
                <a:close/>
                <a:moveTo>
                  <a:pt x="0" y="168463"/>
                </a:moveTo>
                <a:cubicBezTo>
                  <a:pt x="22349" y="184239"/>
                  <a:pt x="52868" y="196164"/>
                  <a:pt x="91557" y="204240"/>
                </a:cubicBezTo>
                <a:cubicBezTo>
                  <a:pt x="130244" y="212316"/>
                  <a:pt x="171844" y="216354"/>
                  <a:pt x="216354" y="216354"/>
                </a:cubicBezTo>
                <a:cubicBezTo>
                  <a:pt x="260864" y="216354"/>
                  <a:pt x="302463" y="212316"/>
                  <a:pt x="341151" y="204240"/>
                </a:cubicBezTo>
                <a:cubicBezTo>
                  <a:pt x="379840" y="196164"/>
                  <a:pt x="410358" y="184239"/>
                  <a:pt x="432708" y="168463"/>
                </a:cubicBezTo>
                <a:lnTo>
                  <a:pt x="432708" y="216354"/>
                </a:lnTo>
                <a:cubicBezTo>
                  <a:pt x="432708" y="229312"/>
                  <a:pt x="423035" y="241332"/>
                  <a:pt x="403692" y="252412"/>
                </a:cubicBezTo>
                <a:cubicBezTo>
                  <a:pt x="384347" y="263493"/>
                  <a:pt x="358054" y="272273"/>
                  <a:pt x="324813" y="278752"/>
                </a:cubicBezTo>
                <a:cubicBezTo>
                  <a:pt x="291570" y="285232"/>
                  <a:pt x="255417" y="288471"/>
                  <a:pt x="216354" y="288471"/>
                </a:cubicBezTo>
                <a:cubicBezTo>
                  <a:pt x="177290" y="288471"/>
                  <a:pt x="141137" y="285232"/>
                  <a:pt x="107895" y="278752"/>
                </a:cubicBezTo>
                <a:cubicBezTo>
                  <a:pt x="74654" y="272273"/>
                  <a:pt x="48360" y="263493"/>
                  <a:pt x="29017" y="252412"/>
                </a:cubicBezTo>
                <a:cubicBezTo>
                  <a:pt x="9672" y="241332"/>
                  <a:pt x="0" y="229312"/>
                  <a:pt x="0" y="216354"/>
                </a:cubicBezTo>
                <a:close/>
                <a:moveTo>
                  <a:pt x="216354" y="0"/>
                </a:moveTo>
                <a:cubicBezTo>
                  <a:pt x="255417" y="0"/>
                  <a:pt x="291570" y="3240"/>
                  <a:pt x="324813" y="9719"/>
                </a:cubicBezTo>
                <a:cubicBezTo>
                  <a:pt x="358054" y="16198"/>
                  <a:pt x="384347" y="24978"/>
                  <a:pt x="403692" y="36059"/>
                </a:cubicBezTo>
                <a:cubicBezTo>
                  <a:pt x="423035" y="47140"/>
                  <a:pt x="432708" y="59159"/>
                  <a:pt x="432708" y="72118"/>
                </a:cubicBezTo>
                <a:lnTo>
                  <a:pt x="432708" y="108177"/>
                </a:lnTo>
                <a:cubicBezTo>
                  <a:pt x="432708" y="121136"/>
                  <a:pt x="423035" y="133155"/>
                  <a:pt x="403692" y="144236"/>
                </a:cubicBezTo>
                <a:cubicBezTo>
                  <a:pt x="384347" y="155316"/>
                  <a:pt x="358054" y="164096"/>
                  <a:pt x="324813" y="170576"/>
                </a:cubicBezTo>
                <a:cubicBezTo>
                  <a:pt x="291570" y="177055"/>
                  <a:pt x="255417" y="180295"/>
                  <a:pt x="216354" y="180295"/>
                </a:cubicBezTo>
                <a:cubicBezTo>
                  <a:pt x="177290" y="180295"/>
                  <a:pt x="141137" y="177055"/>
                  <a:pt x="107895" y="170576"/>
                </a:cubicBezTo>
                <a:cubicBezTo>
                  <a:pt x="74654" y="164096"/>
                  <a:pt x="48360" y="155316"/>
                  <a:pt x="29017" y="144236"/>
                </a:cubicBezTo>
                <a:cubicBezTo>
                  <a:pt x="9672" y="133155"/>
                  <a:pt x="0" y="121136"/>
                  <a:pt x="0" y="108177"/>
                </a:cubicBezTo>
                <a:lnTo>
                  <a:pt x="0" y="72118"/>
                </a:lnTo>
                <a:cubicBezTo>
                  <a:pt x="0" y="59159"/>
                  <a:pt x="9672" y="47140"/>
                  <a:pt x="29017" y="36059"/>
                </a:cubicBezTo>
                <a:cubicBezTo>
                  <a:pt x="48360" y="24978"/>
                  <a:pt x="74654" y="16198"/>
                  <a:pt x="107895" y="9719"/>
                </a:cubicBezTo>
                <a:cubicBezTo>
                  <a:pt x="141137" y="3240"/>
                  <a:pt x="177290" y="0"/>
                  <a:pt x="21635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직선 화살표 연결선 15"/>
          <p:cNvCxnSpPr>
            <a:stCxn id="7" idx="6"/>
            <a:endCxn id="10" idx="1"/>
          </p:cNvCxnSpPr>
          <p:nvPr/>
        </p:nvCxnSpPr>
        <p:spPr>
          <a:xfrm>
            <a:off x="2774950" y="4540961"/>
            <a:ext cx="1671032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4"/>
            <a:endCxn id="8" idx="2"/>
          </p:cNvCxnSpPr>
          <p:nvPr/>
        </p:nvCxnSpPr>
        <p:spPr>
          <a:xfrm>
            <a:off x="7671782" y="4540961"/>
            <a:ext cx="1671032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0"/>
            <a:endCxn id="14" idx="1"/>
          </p:cNvCxnSpPr>
          <p:nvPr/>
        </p:nvCxnSpPr>
        <p:spPr>
          <a:xfrm rot="5400000" flipH="1" flipV="1">
            <a:off x="1898014" y="2805793"/>
            <a:ext cx="948405" cy="858232"/>
          </a:xfrm>
          <a:prstGeom prst="bentConnector2">
            <a:avLst/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329" y="5372811"/>
            <a:ext cx="153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Type: </a:t>
            </a:r>
            <a:r>
              <a:rPr lang="en-US" altLang="ko-KR" b="1" dirty="0" err="1" smtClean="0"/>
              <a:t>spooldir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5236734" y="5372811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Type: memory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9224159" y="5667716"/>
            <a:ext cx="2857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Type: </a:t>
            </a:r>
            <a:r>
              <a:rPr lang="en-US" altLang="ko-KR" b="1" dirty="0" err="1" smtClean="0"/>
              <a:t>hdfs</a:t>
            </a:r>
            <a:endParaRPr lang="en-US" altLang="ko-KR" b="1" dirty="0" smtClean="0"/>
          </a:p>
          <a:p>
            <a:r>
              <a:rPr lang="en-US" altLang="ko-KR" b="1" dirty="0" smtClean="0"/>
              <a:t>Path: %{</a:t>
            </a:r>
            <a:r>
              <a:rPr lang="en-US" altLang="ko-KR" b="1" dirty="0" err="1" smtClean="0"/>
              <a:t>logType</a:t>
            </a:r>
            <a:r>
              <a:rPr lang="en-US" altLang="ko-KR" b="1" dirty="0" smtClean="0"/>
              <a:t>}/%</a:t>
            </a:r>
            <a:r>
              <a:rPr lang="en-US" altLang="ko-KR" b="1" dirty="0" err="1" smtClean="0"/>
              <a:t>Y%m%d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801332" y="1704527"/>
            <a:ext cx="4826000" cy="1686817"/>
            <a:chOff x="3048000" y="1697823"/>
            <a:chExt cx="4826000" cy="1686817"/>
          </a:xfrm>
          <a:solidFill>
            <a:srgbClr val="0095CD"/>
          </a:solidFill>
        </p:grpSpPr>
        <p:grpSp>
          <p:nvGrpSpPr>
            <p:cNvPr id="15" name="그룹 14"/>
            <p:cNvGrpSpPr/>
            <p:nvPr/>
          </p:nvGrpSpPr>
          <p:grpSpPr>
            <a:xfrm>
              <a:off x="3048000" y="1697823"/>
              <a:ext cx="1625600" cy="1686817"/>
              <a:chOff x="5683250" y="1079500"/>
              <a:chExt cx="1625600" cy="1862656"/>
            </a:xfrm>
            <a:grpFill/>
          </p:grpSpPr>
          <p:sp>
            <p:nvSpPr>
              <p:cNvPr id="13" name="직사각형 12"/>
              <p:cNvSpPr/>
              <p:nvPr/>
            </p:nvSpPr>
            <p:spPr>
              <a:xfrm>
                <a:off x="5683250" y="1079500"/>
                <a:ext cx="1625600" cy="469900"/>
              </a:xfrm>
              <a:prstGeom prst="rect">
                <a:avLst/>
              </a:prstGeom>
              <a:grpFill/>
              <a:ln w="28575">
                <a:solidFill>
                  <a:srgbClr val="4051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err="1" smtClean="0">
                    <a:solidFill>
                      <a:schemeClr val="bg1"/>
                    </a:solidFill>
                  </a:rPr>
                  <a:t>Intercepter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683250" y="1549400"/>
                <a:ext cx="1625600" cy="1392756"/>
              </a:xfrm>
              <a:prstGeom prst="rect">
                <a:avLst/>
              </a:prstGeom>
              <a:grpFill/>
              <a:ln w="28575">
                <a:solidFill>
                  <a:srgbClr val="4051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Time</a:t>
                </a:r>
              </a:p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Type</a:t>
                </a:r>
              </a:p>
              <a:p>
                <a:pPr algn="ctr"/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CollectDay</a:t>
                </a:r>
                <a:endParaRPr lang="en-US" altLang="ko-KR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File</a:t>
                </a: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4673600" y="2123363"/>
              <a:ext cx="3200400" cy="1261277"/>
            </a:xfrm>
            <a:prstGeom prst="rect">
              <a:avLst/>
            </a:prstGeom>
            <a:grpFill/>
            <a:ln w="28575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</a:rPr>
                <a:t>작업시간 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Header 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</a:rPr>
                <a:t>상수 설정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(key(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logType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)/value)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</a:rPr>
                <a:t>파일 내용에 작업시간추가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b="1" dirty="0" smtClean="0">
                  <a:solidFill>
                    <a:schemeClr val="bg1"/>
                  </a:solidFill>
                </a:rPr>
                <a:t>파일 내용에 </a:t>
              </a:r>
              <a:r>
                <a:rPr lang="ko-KR" altLang="en-US" sz="1600" b="1" dirty="0" err="1" smtClean="0">
                  <a:solidFill>
                    <a:schemeClr val="bg1"/>
                  </a:solidFill>
                </a:rPr>
                <a:t>컬럼명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 제거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8614"/>
          <a:stretch/>
        </p:blipFill>
        <p:spPr>
          <a:xfrm>
            <a:off x="5521890" y="1057748"/>
            <a:ext cx="1003036" cy="8382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6" y="2628869"/>
            <a:ext cx="1467138" cy="7118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512" y="1116814"/>
            <a:ext cx="1344741" cy="7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처리</a:t>
            </a:r>
            <a:r>
              <a:rPr lang="en-US" altLang="ko-KR" dirty="0" smtClean="0"/>
              <a:t>(HDFS </a:t>
            </a:r>
            <a:r>
              <a:rPr lang="ko-KR" altLang="en-US" dirty="0" smtClean="0"/>
              <a:t>적재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11</a:t>
            </a:fld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054034" y="1361164"/>
            <a:ext cx="3753677" cy="35953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1800" b="1" dirty="0"/>
              <a:t>시뮬레이터 차량상태정보 </a:t>
            </a:r>
            <a:r>
              <a:rPr lang="ko-KR" altLang="en-US" sz="1800" b="1" dirty="0" smtClean="0"/>
              <a:t>일괄 생성</a:t>
            </a:r>
            <a:endParaRPr lang="en-US" altLang="ko-KR" sz="18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 b="49477"/>
          <a:stretch/>
        </p:blipFill>
        <p:spPr>
          <a:xfrm>
            <a:off x="5207000" y="1402740"/>
            <a:ext cx="6193183" cy="906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28090" y="2938975"/>
            <a:ext cx="320556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HDFS </a:t>
            </a:r>
            <a:r>
              <a:rPr lang="ko-KR" altLang="en-US" b="1" dirty="0" smtClean="0"/>
              <a:t>적재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직렬화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임시파일생성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 smtClean="0"/>
              <a:t>블록크기</a:t>
            </a:r>
            <a:r>
              <a:rPr lang="ko-KR" altLang="en-US" sz="1400" dirty="0" smtClean="0"/>
              <a:t> 초과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log.tmp</a:t>
            </a:r>
            <a:r>
              <a:rPr lang="en-US" altLang="ko-KR" sz="1400" dirty="0" smtClean="0"/>
              <a:t>-&gt;log)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임시파일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 smtClean="0"/>
              <a:t>Spooldir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삭제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완료 </a:t>
            </a:r>
            <a:r>
              <a:rPr lang="en-US" altLang="ko-KR" sz="1400" dirty="0" err="1" smtClean="0"/>
              <a:t>CallBack</a:t>
            </a:r>
            <a:endParaRPr lang="en-US" altLang="ko-KR" sz="14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436009" y="2041847"/>
            <a:ext cx="298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Spool Directory</a:t>
            </a:r>
            <a:r>
              <a:rPr lang="ko-KR" altLang="en-US" b="1" dirty="0"/>
              <a:t>에 파일 </a:t>
            </a:r>
            <a:r>
              <a:rPr lang="en-US" altLang="ko-KR" b="1" dirty="0"/>
              <a:t>move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076345" y="5426515"/>
            <a:ext cx="1709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HDFS </a:t>
            </a:r>
            <a:r>
              <a:rPr lang="ko-KR" altLang="en-US" b="1" dirty="0" smtClean="0"/>
              <a:t>적재 확인</a:t>
            </a:r>
            <a:endParaRPr lang="en-US" altLang="ko-KR" b="1" dirty="0"/>
          </a:p>
        </p:txBody>
      </p:sp>
      <p:cxnSp>
        <p:nvCxnSpPr>
          <p:cNvPr id="23" name="직선 화살표 연결선 22"/>
          <p:cNvCxnSpPr>
            <a:stCxn id="4" idx="2"/>
            <a:endCxn id="12" idx="0"/>
          </p:cNvCxnSpPr>
          <p:nvPr/>
        </p:nvCxnSpPr>
        <p:spPr>
          <a:xfrm>
            <a:off x="2930873" y="1720698"/>
            <a:ext cx="1" cy="32114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2" idx="2"/>
            <a:endCxn id="11" idx="0"/>
          </p:cNvCxnSpPr>
          <p:nvPr/>
        </p:nvCxnSpPr>
        <p:spPr>
          <a:xfrm flipH="1">
            <a:off x="2930872" y="2411179"/>
            <a:ext cx="2" cy="527796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2"/>
            <a:endCxn id="13" idx="0"/>
          </p:cNvCxnSpPr>
          <p:nvPr/>
        </p:nvCxnSpPr>
        <p:spPr>
          <a:xfrm>
            <a:off x="2930872" y="4600968"/>
            <a:ext cx="2" cy="825547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117805" y="1340857"/>
            <a:ext cx="6463491" cy="1050015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117805" y="2693260"/>
            <a:ext cx="6463491" cy="2059687"/>
            <a:chOff x="5117805" y="2693260"/>
            <a:chExt cx="6463491" cy="2059687"/>
          </a:xfrm>
        </p:grpSpPr>
        <p:grpSp>
          <p:nvGrpSpPr>
            <p:cNvPr id="14" name="그룹 13"/>
            <p:cNvGrpSpPr/>
            <p:nvPr/>
          </p:nvGrpSpPr>
          <p:grpSpPr>
            <a:xfrm>
              <a:off x="5207000" y="2765087"/>
              <a:ext cx="6374296" cy="1987860"/>
              <a:chOff x="5207000" y="2814819"/>
              <a:chExt cx="6374296" cy="198786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768" b="54328"/>
              <a:stretch/>
            </p:blipFill>
            <p:spPr>
              <a:xfrm>
                <a:off x="5207000" y="3598287"/>
                <a:ext cx="6374296" cy="442835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80" b="21125"/>
              <a:stretch/>
            </p:blipFill>
            <p:spPr>
              <a:xfrm>
                <a:off x="5207000" y="4484627"/>
                <a:ext cx="6374296" cy="31805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91" b="36317"/>
              <a:stretch/>
            </p:blipFill>
            <p:spPr>
              <a:xfrm>
                <a:off x="5207000" y="4047258"/>
                <a:ext cx="6374296" cy="447261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371"/>
              <a:stretch/>
            </p:blipFill>
            <p:spPr>
              <a:xfrm>
                <a:off x="5207000" y="2814819"/>
                <a:ext cx="6374296" cy="777332"/>
              </a:xfrm>
              <a:prstGeom prst="rect">
                <a:avLst/>
              </a:prstGeom>
            </p:spPr>
          </p:pic>
        </p:grpSp>
        <p:cxnSp>
          <p:nvCxnSpPr>
            <p:cNvPr id="16" name="직선 연결선 15"/>
            <p:cNvCxnSpPr/>
            <p:nvPr/>
          </p:nvCxnSpPr>
          <p:spPr>
            <a:xfrm>
              <a:off x="10700682" y="3221774"/>
              <a:ext cx="69950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700681" y="3681355"/>
              <a:ext cx="69950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0822125" y="2909830"/>
              <a:ext cx="69950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0792600" y="4593921"/>
              <a:ext cx="69950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7075469" y="4282984"/>
              <a:ext cx="878372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5117805" y="2693260"/>
              <a:ext cx="6463491" cy="2059687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17805" y="5086173"/>
            <a:ext cx="6463491" cy="1050015"/>
            <a:chOff x="5117805" y="5086173"/>
            <a:chExt cx="6463491" cy="10500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475" y="5145822"/>
              <a:ext cx="5615125" cy="930718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5117805" y="5086173"/>
              <a:ext cx="6463491" cy="1050015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7411225" y="5679771"/>
            <a:ext cx="69950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11225" y="5936946"/>
            <a:ext cx="69950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9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14544" y="1950709"/>
            <a:ext cx="4511565" cy="4405642"/>
          </a:xfrm>
          <a:prstGeom prst="rect">
            <a:avLst/>
          </a:prstGeom>
          <a:noFill/>
          <a:ln w="19050">
            <a:solidFill>
              <a:srgbClr val="0095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48354" y="1951235"/>
            <a:ext cx="2327863" cy="4405642"/>
          </a:xfrm>
          <a:prstGeom prst="rect">
            <a:avLst/>
          </a:prstGeom>
          <a:noFill/>
          <a:ln w="19050">
            <a:solidFill>
              <a:srgbClr val="F17C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96767" y="1950709"/>
            <a:ext cx="3039433" cy="4405642"/>
          </a:xfrm>
          <a:prstGeom prst="rect">
            <a:avLst/>
          </a:prstGeom>
          <a:noFill/>
          <a:ln w="19050">
            <a:solidFill>
              <a:srgbClr val="7BB21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실시간 처리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타원 4"/>
          <p:cNvSpPr/>
          <p:nvPr/>
        </p:nvSpPr>
        <p:spPr>
          <a:xfrm>
            <a:off x="4093753" y="3633926"/>
            <a:ext cx="1093678" cy="1093678"/>
          </a:xfrm>
          <a:prstGeom prst="ellipse">
            <a:avLst/>
          </a:prstGeom>
          <a:solidFill>
            <a:srgbClr val="F17C3F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Kafka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Sink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1" y="1079500"/>
            <a:ext cx="220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차량운행정보</a:t>
            </a:r>
            <a:r>
              <a:rPr lang="en-US" altLang="ko-KR" b="1" dirty="0" smtClean="0"/>
              <a:t>(/Sec)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320676" y="3536240"/>
            <a:ext cx="1289050" cy="1289050"/>
          </a:xfrm>
          <a:prstGeom prst="ellipse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Spool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Source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순서도: 직접 액세스 저장소 8"/>
          <p:cNvSpPr/>
          <p:nvPr/>
        </p:nvSpPr>
        <p:spPr>
          <a:xfrm>
            <a:off x="1934743" y="3818435"/>
            <a:ext cx="1833993" cy="724661"/>
          </a:xfrm>
          <a:prstGeom prst="flowChartMagneticDrum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Channel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2448" y="3833376"/>
            <a:ext cx="863102" cy="694778"/>
          </a:xfrm>
          <a:prstGeom prst="rect">
            <a:avLst/>
          </a:prstGeom>
          <a:solidFill>
            <a:srgbClr val="F17C3F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Kafka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Topic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00566" y="3833376"/>
            <a:ext cx="863102" cy="694778"/>
          </a:xfrm>
          <a:prstGeom prst="rect">
            <a:avLst/>
          </a:prstGeom>
          <a:solidFill>
            <a:srgbClr val="F17C3F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Spout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89068" y="2527643"/>
            <a:ext cx="863102" cy="694778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Split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Bolt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89068" y="4756017"/>
            <a:ext cx="863102" cy="694778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Esper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Bolt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55972" y="2540122"/>
            <a:ext cx="863102" cy="694778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HBase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Bolt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55972" y="4756017"/>
            <a:ext cx="863102" cy="694778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Redis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Bolt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5256" y="3213794"/>
            <a:ext cx="10506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Producer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5537747" y="3123260"/>
            <a:ext cx="81836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Broker</a:t>
            </a:r>
          </a:p>
          <a:p>
            <a:pPr algn="ctr"/>
            <a:r>
              <a:rPr lang="en-US" altLang="ko-KR" b="1" dirty="0" smtClean="0"/>
              <a:t>Server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36538" y="2524020"/>
            <a:ext cx="1457325" cy="737371"/>
            <a:chOff x="5683250" y="1181361"/>
            <a:chExt cx="1625600" cy="737371"/>
          </a:xfrm>
          <a:solidFill>
            <a:srgbClr val="0095CD"/>
          </a:solidFill>
        </p:grpSpPr>
        <p:sp>
          <p:nvSpPr>
            <p:cNvPr id="26" name="직사각형 25"/>
            <p:cNvSpPr/>
            <p:nvPr/>
          </p:nvSpPr>
          <p:spPr>
            <a:xfrm>
              <a:off x="5683250" y="1181361"/>
              <a:ext cx="1625600" cy="383554"/>
            </a:xfrm>
            <a:prstGeom prst="rect">
              <a:avLst/>
            </a:prstGeom>
            <a:grpFill/>
            <a:ln w="28575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Intercepter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83250" y="1549400"/>
              <a:ext cx="1625600" cy="369332"/>
            </a:xfrm>
            <a:prstGeom prst="rect">
              <a:avLst/>
            </a:prstGeom>
            <a:grpFill/>
            <a:ln w="28575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File</a:t>
              </a:r>
            </a:p>
          </p:txBody>
        </p:sp>
      </p:grpSp>
      <p:cxnSp>
        <p:nvCxnSpPr>
          <p:cNvPr id="28" name="꺾인 연결선 27"/>
          <p:cNvCxnSpPr>
            <a:stCxn id="17" idx="1"/>
            <a:endCxn id="15" idx="2"/>
          </p:cNvCxnSpPr>
          <p:nvPr/>
        </p:nvCxnSpPr>
        <p:spPr>
          <a:xfrm rot="10800000">
            <a:off x="7132118" y="4528154"/>
            <a:ext cx="456951" cy="575252"/>
          </a:xfrm>
          <a:prstGeom prst="bentConnector2">
            <a:avLst/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8" idx="6"/>
            <a:endCxn id="9" idx="1"/>
          </p:cNvCxnSpPr>
          <p:nvPr/>
        </p:nvCxnSpPr>
        <p:spPr>
          <a:xfrm>
            <a:off x="1609726" y="4180765"/>
            <a:ext cx="325017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  <a:endCxn id="19" idx="1"/>
          </p:cNvCxnSpPr>
          <p:nvPr/>
        </p:nvCxnSpPr>
        <p:spPr>
          <a:xfrm>
            <a:off x="8452170" y="5103406"/>
            <a:ext cx="603802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3"/>
          </p:cNvCxnSpPr>
          <p:nvPr/>
        </p:nvCxnSpPr>
        <p:spPr>
          <a:xfrm flipV="1">
            <a:off x="9919074" y="2886416"/>
            <a:ext cx="603801" cy="1095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3"/>
          </p:cNvCxnSpPr>
          <p:nvPr/>
        </p:nvCxnSpPr>
        <p:spPr>
          <a:xfrm>
            <a:off x="9919074" y="5103406"/>
            <a:ext cx="603801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3"/>
            <a:endCxn id="15" idx="1"/>
          </p:cNvCxnSpPr>
          <p:nvPr/>
        </p:nvCxnSpPr>
        <p:spPr>
          <a:xfrm>
            <a:off x="6375550" y="4180765"/>
            <a:ext cx="325016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5" idx="6"/>
            <a:endCxn id="14" idx="1"/>
          </p:cNvCxnSpPr>
          <p:nvPr/>
        </p:nvCxnSpPr>
        <p:spPr>
          <a:xfrm>
            <a:off x="5187431" y="4180765"/>
            <a:ext cx="325017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9" idx="4"/>
            <a:endCxn id="5" idx="2"/>
          </p:cNvCxnSpPr>
          <p:nvPr/>
        </p:nvCxnSpPr>
        <p:spPr>
          <a:xfrm flipV="1">
            <a:off x="3768736" y="4180765"/>
            <a:ext cx="325017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6" idx="3"/>
            <a:endCxn id="18" idx="1"/>
          </p:cNvCxnSpPr>
          <p:nvPr/>
        </p:nvCxnSpPr>
        <p:spPr>
          <a:xfrm>
            <a:off x="8452170" y="2875032"/>
            <a:ext cx="603802" cy="12479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6" idx="1"/>
            <a:endCxn id="15" idx="0"/>
          </p:cNvCxnSpPr>
          <p:nvPr/>
        </p:nvCxnSpPr>
        <p:spPr>
          <a:xfrm rot="10800000" flipV="1">
            <a:off x="7132118" y="2875032"/>
            <a:ext cx="456951" cy="958344"/>
          </a:xfrm>
          <a:prstGeom prst="bentConnector2">
            <a:avLst/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581077" y="3255767"/>
            <a:ext cx="11528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Consumer</a:t>
            </a:r>
            <a:endParaRPr lang="ko-KR" altLang="en-US" dirty="0"/>
          </a:p>
        </p:txBody>
      </p:sp>
      <p:cxnSp>
        <p:nvCxnSpPr>
          <p:cNvPr id="59" name="직선 화살표 연결선 58"/>
          <p:cNvCxnSpPr>
            <a:stCxn id="27" idx="2"/>
            <a:endCxn id="8" idx="0"/>
          </p:cNvCxnSpPr>
          <p:nvPr/>
        </p:nvCxnSpPr>
        <p:spPr>
          <a:xfrm>
            <a:off x="965201" y="3261391"/>
            <a:ext cx="0" cy="274849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8614"/>
          <a:stretch/>
        </p:blipFill>
        <p:spPr>
          <a:xfrm>
            <a:off x="1918421" y="1523667"/>
            <a:ext cx="1003036" cy="838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04" y1="31356" x2="59783" y2="31356"/>
                        <a14:foregroundMark x1="5761" y1="64831" x2="58478" y2="67797"/>
                        <a14:foregroundMark x1="72507" y1="74737" x2="84367" y2="31579"/>
                        <a14:foregroundMark x1="78437" y1="81053" x2="83019" y2="70526"/>
                        <a14:foregroundMark x1="97035" y1="85263" x2="92992" y2="73684"/>
                        <a14:foregroundMark x1="90566" y1="66316" x2="81671" y2="53684"/>
                        <a14:foregroundMark x1="76550" y1="68421" x2="70889" y2="82105"/>
                        <a14:foregroundMark x1="76819" y1="77895" x2="70350" y2="82105"/>
                        <a14:foregroundMark x1="59030" y1="40000" x2="61456" y2="41053"/>
                        <a14:foregroundMark x1="60108" y1="27368" x2="62534" y2="26316"/>
                        <a14:backgroundMark x1="4022" y1="8051" x2="56196" y2="9746"/>
                        <a14:backgroundMark x1="6739" y1="49153" x2="9239" y2="39407"/>
                        <a14:backgroundMark x1="18804" y1="41102" x2="21630" y2="31356"/>
                        <a14:backgroundMark x1="33152" y1="43220" x2="34348" y2="16949"/>
                        <a14:backgroundMark x1="45652" y1="41102" x2="43370" y2="4237"/>
                        <a14:backgroundMark x1="55217" y1="37288" x2="54239" y2="2119"/>
                        <a14:backgroundMark x1="12399" y1="91579" x2="54717" y2="93684"/>
                        <a14:backgroundMark x1="39353" y1="60000" x2="39892" y2="81053"/>
                        <a14:backgroundMark x1="52022" y1="55789" x2="52291" y2="70526"/>
                        <a14:backgroundMark x1="26146" y1="57895" x2="26146" y2="69474"/>
                        <a14:backgroundMark x1="19946" y1="73684" x2="18598" y2="73684"/>
                        <a14:backgroundMark x1="20485" y1="58947" x2="18059" y2="60000"/>
                        <a14:backgroundMark x1="13208" y1="61053" x2="12938" y2="75789"/>
                        <a14:backgroundMark x1="88949" y1="71579" x2="91644" y2="70526"/>
                        <a14:backgroundMark x1="92722" y1="70526" x2="91375" y2="6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75" y="2618196"/>
            <a:ext cx="1543133" cy="3958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89" b="70556" l="0" r="100000">
                        <a14:foregroundMark x1="47778" y1="45556" x2="47222" y2="49167"/>
                        <a14:foregroundMark x1="58611" y1="49167" x2="62500" y2="49167"/>
                        <a14:foregroundMark x1="70278" y1="47778" x2="69444" y2="52778"/>
                        <a14:foregroundMark x1="84722" y1="45278" x2="85000" y2="53333"/>
                        <a14:foregroundMark x1="93889" y1="44444" x2="90833" y2="44722"/>
                        <a14:foregroundMark x1="90556" y1="47500" x2="94167" y2="49167"/>
                        <a14:foregroundMark x1="96667" y1="51667" x2="96667" y2="53056"/>
                        <a14:foregroundMark x1="85556" y1="38889" x2="84722" y2="38611"/>
                        <a14:foregroundMark x1="80556" y1="40833" x2="80278" y2="52500"/>
                        <a14:foregroundMark x1="63333" y1="45000" x2="66111" y2="4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85" b="30013"/>
          <a:stretch/>
        </p:blipFill>
        <p:spPr>
          <a:xfrm>
            <a:off x="10609233" y="4782323"/>
            <a:ext cx="1370416" cy="57150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57" y="1675487"/>
            <a:ext cx="1641304" cy="5468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826" y1="44444" x2="42826" y2="51220"/>
                        <a14:foregroundMark x1="50870" y1="52575" x2="50978" y2="57724"/>
                        <a14:foregroundMark x1="62391" y1="53388" x2="62609" y2="60705"/>
                        <a14:foregroundMark x1="67826" y1="52033" x2="67500" y2="59079"/>
                        <a14:foregroundMark x1="74783" y1="48509" x2="73804" y2="56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9564" r="15167" b="8788"/>
          <a:stretch/>
        </p:blipFill>
        <p:spPr>
          <a:xfrm>
            <a:off x="5195492" y="1595104"/>
            <a:ext cx="1471613" cy="6953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0" name="직사각형 69"/>
          <p:cNvSpPr/>
          <p:nvPr/>
        </p:nvSpPr>
        <p:spPr>
          <a:xfrm>
            <a:off x="308408" y="4864454"/>
            <a:ext cx="130131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 smtClean="0"/>
              <a:t>Type: exec</a:t>
            </a:r>
          </a:p>
          <a:p>
            <a:r>
              <a:rPr lang="en-US" altLang="ko-KR" b="1" dirty="0" smtClean="0"/>
              <a:t>(tail </a:t>
            </a:r>
            <a:r>
              <a:rPr lang="ko-KR" altLang="en-US" sz="1600" b="1" dirty="0" smtClean="0"/>
              <a:t>명령어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2081572" y="4528154"/>
            <a:ext cx="156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Type: </a:t>
            </a:r>
            <a:r>
              <a:rPr lang="en-US" altLang="ko-KR" b="1" dirty="0" smtClean="0"/>
              <a:t>memory</a:t>
            </a:r>
            <a:endParaRPr lang="en-US" altLang="ko-KR" b="1" dirty="0"/>
          </a:p>
        </p:txBody>
      </p:sp>
      <p:sp>
        <p:nvSpPr>
          <p:cNvPr id="72" name="직사각형 71"/>
          <p:cNvSpPr/>
          <p:nvPr/>
        </p:nvSpPr>
        <p:spPr>
          <a:xfrm>
            <a:off x="7708252" y="3283854"/>
            <a:ext cx="343010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Tuple </a:t>
            </a:r>
            <a:r>
              <a:rPr lang="ko-KR" altLang="en-US" sz="1600" b="1" dirty="0" smtClean="0"/>
              <a:t>데이터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Hbase</a:t>
            </a:r>
            <a:r>
              <a:rPr lang="en-US" altLang="ko-KR" b="1" dirty="0" smtClean="0"/>
              <a:t> </a:t>
            </a:r>
            <a:r>
              <a:rPr lang="ko-KR" altLang="en-US" sz="1600" b="1" dirty="0" smtClean="0"/>
              <a:t>테이블 변환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ResionServer</a:t>
            </a:r>
            <a:r>
              <a:rPr lang="en-US" altLang="ko-KR" b="1" dirty="0" smtClean="0"/>
              <a:t> </a:t>
            </a:r>
            <a:r>
              <a:rPr lang="ko-KR" altLang="en-US" sz="1600" b="1" dirty="0" smtClean="0"/>
              <a:t>분산</a:t>
            </a:r>
            <a:endParaRPr lang="en-US" altLang="ko-KR" sz="1600" b="1" dirty="0"/>
          </a:p>
        </p:txBody>
      </p:sp>
      <p:sp>
        <p:nvSpPr>
          <p:cNvPr id="73" name="직사각형 72"/>
          <p:cNvSpPr/>
          <p:nvPr/>
        </p:nvSpPr>
        <p:spPr>
          <a:xfrm>
            <a:off x="7563668" y="5490993"/>
            <a:ext cx="3876382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주행속도 </a:t>
            </a:r>
            <a:r>
              <a:rPr lang="en-US" altLang="ko-KR" sz="1600" b="1" dirty="0" smtClean="0"/>
              <a:t>80</a:t>
            </a:r>
            <a:r>
              <a:rPr lang="ko-KR" altLang="en-US" sz="1600" b="1" dirty="0" smtClean="0"/>
              <a:t>이상 차량 확인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Esper</a:t>
            </a:r>
            <a:r>
              <a:rPr lang="en-US" altLang="ko-KR" b="1" dirty="0" smtClean="0"/>
              <a:t> lib)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Key/Value </a:t>
            </a:r>
            <a:r>
              <a:rPr lang="en-US" altLang="ko-KR" b="1" dirty="0" err="1" smtClean="0"/>
              <a:t>Redis</a:t>
            </a:r>
            <a:r>
              <a:rPr lang="en-US" altLang="ko-KR" b="1" dirty="0" smtClean="0"/>
              <a:t> </a:t>
            </a:r>
            <a:r>
              <a:rPr lang="ko-KR" altLang="en-US" sz="1600" b="1" dirty="0" smtClean="0"/>
              <a:t>전달</a:t>
            </a:r>
            <a:endParaRPr lang="en-US" altLang="ko-KR" sz="16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070" y="1134104"/>
            <a:ext cx="1344741" cy="7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실시간 처리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13</a:t>
            </a:fld>
            <a:endParaRPr 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007890" y="2016717"/>
            <a:ext cx="3845957" cy="3623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b="1" dirty="0" smtClean="0"/>
              <a:t>Storm Topology </a:t>
            </a:r>
            <a:r>
              <a:rPr lang="ko-KR" altLang="en-US" sz="1800" b="1" dirty="0" smtClean="0"/>
              <a:t>배포</a:t>
            </a:r>
            <a:r>
              <a:rPr lang="en-US" altLang="ko-KR" sz="1800" b="1" dirty="0"/>
              <a:t>(Spout, Bolt)</a:t>
            </a:r>
          </a:p>
          <a:p>
            <a:pPr marL="0" indent="0" algn="ctr">
              <a:buNone/>
            </a:pPr>
            <a:endParaRPr lang="en-US" altLang="ko-KR" sz="1800" b="1" dirty="0" smtClean="0"/>
          </a:p>
        </p:txBody>
      </p:sp>
      <p:cxnSp>
        <p:nvCxnSpPr>
          <p:cNvPr id="6" name="직선 화살표 연결선 5"/>
          <p:cNvCxnSpPr>
            <a:stCxn id="5" idx="2"/>
            <a:endCxn id="17" idx="0"/>
          </p:cNvCxnSpPr>
          <p:nvPr/>
        </p:nvCxnSpPr>
        <p:spPr>
          <a:xfrm flipH="1">
            <a:off x="2930868" y="2379026"/>
            <a:ext cx="1" cy="17199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/>
          <p:cNvSpPr txBox="1">
            <a:spLocks/>
          </p:cNvSpPr>
          <p:nvPr/>
        </p:nvSpPr>
        <p:spPr>
          <a:xfrm>
            <a:off x="1054031" y="5281603"/>
            <a:ext cx="3753677" cy="3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HBase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적재확인</a:t>
            </a:r>
            <a:endParaRPr lang="en-US" altLang="ko-KR" sz="1800" b="1" dirty="0" smtClean="0"/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1054032" y="3955810"/>
            <a:ext cx="3753677" cy="3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HBase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적재</a:t>
            </a:r>
            <a:endParaRPr lang="en-US" altLang="ko-KR" sz="1800" b="1" dirty="0" smtClean="0"/>
          </a:p>
        </p:txBody>
      </p:sp>
      <p:cxnSp>
        <p:nvCxnSpPr>
          <p:cNvPr id="12" name="직선 화살표 연결선 11"/>
          <p:cNvCxnSpPr>
            <a:stCxn id="11" idx="2"/>
            <a:endCxn id="9" idx="0"/>
          </p:cNvCxnSpPr>
          <p:nvPr/>
        </p:nvCxnSpPr>
        <p:spPr>
          <a:xfrm flipH="1">
            <a:off x="2930870" y="4315344"/>
            <a:ext cx="1" cy="96625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3"/>
          <p:cNvSpPr txBox="1">
            <a:spLocks/>
          </p:cNvSpPr>
          <p:nvPr/>
        </p:nvSpPr>
        <p:spPr>
          <a:xfrm>
            <a:off x="1054035" y="1485187"/>
            <a:ext cx="3753677" cy="3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HBase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테이블 생성</a:t>
            </a:r>
            <a:endParaRPr lang="en-US" altLang="ko-KR" sz="1800" b="1" dirty="0" smtClean="0"/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2930869" y="1844721"/>
            <a:ext cx="5" cy="171996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3"/>
          <p:cNvSpPr txBox="1">
            <a:spLocks/>
          </p:cNvSpPr>
          <p:nvPr/>
        </p:nvSpPr>
        <p:spPr>
          <a:xfrm>
            <a:off x="794198" y="2551021"/>
            <a:ext cx="4273340" cy="313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시뮬레이터 차량운행정보 실시간 생성</a:t>
            </a:r>
            <a:endParaRPr lang="en-US" altLang="ko-KR" sz="1800" b="1" dirty="0" smtClean="0"/>
          </a:p>
        </p:txBody>
      </p:sp>
      <p:cxnSp>
        <p:nvCxnSpPr>
          <p:cNvPr id="18" name="직선 화살표 연결선 17"/>
          <p:cNvCxnSpPr>
            <a:stCxn id="17" idx="2"/>
            <a:endCxn id="11" idx="0"/>
          </p:cNvCxnSpPr>
          <p:nvPr/>
        </p:nvCxnSpPr>
        <p:spPr>
          <a:xfrm>
            <a:off x="2930868" y="2864788"/>
            <a:ext cx="3" cy="1091022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5752528" y="1374404"/>
            <a:ext cx="5601271" cy="1206899"/>
            <a:chOff x="5752528" y="1374404"/>
            <a:chExt cx="5601271" cy="1206899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" t="80769" b="634"/>
            <a:stretch/>
          </p:blipFill>
          <p:spPr>
            <a:xfrm>
              <a:off x="5824883" y="1404688"/>
              <a:ext cx="4677189" cy="1146333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5752528" y="1374404"/>
              <a:ext cx="5601271" cy="1206899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752529" y="4518495"/>
            <a:ext cx="5601271" cy="1837855"/>
            <a:chOff x="5752529" y="4518495"/>
            <a:chExt cx="5601271" cy="1837855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" r="361" b="1423"/>
            <a:stretch/>
          </p:blipFill>
          <p:spPr>
            <a:xfrm>
              <a:off x="5824883" y="4591514"/>
              <a:ext cx="5406334" cy="1739712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5752529" y="4518495"/>
              <a:ext cx="5601271" cy="1837855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752528" y="2741599"/>
            <a:ext cx="5601271" cy="1573745"/>
            <a:chOff x="5752528" y="2741599"/>
            <a:chExt cx="5601271" cy="1573745"/>
          </a:xfrm>
        </p:grpSpPr>
        <p:grpSp>
          <p:nvGrpSpPr>
            <p:cNvPr id="56" name="그룹 55"/>
            <p:cNvGrpSpPr/>
            <p:nvPr/>
          </p:nvGrpSpPr>
          <p:grpSpPr>
            <a:xfrm>
              <a:off x="5818533" y="2760486"/>
              <a:ext cx="5060950" cy="1554858"/>
              <a:chOff x="5818533" y="2760486"/>
              <a:chExt cx="5060950" cy="1554858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" t="79418" b="554"/>
              <a:stretch/>
            </p:blipFill>
            <p:spPr>
              <a:xfrm>
                <a:off x="5824883" y="3351837"/>
                <a:ext cx="5054600" cy="963507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" b="87708"/>
              <a:stretch/>
            </p:blipFill>
            <p:spPr>
              <a:xfrm>
                <a:off x="5818533" y="2760486"/>
                <a:ext cx="5060950" cy="591351"/>
              </a:xfrm>
              <a:prstGeom prst="rect">
                <a:avLst/>
              </a:prstGeom>
            </p:spPr>
          </p:pic>
        </p:grpSp>
        <p:sp>
          <p:nvSpPr>
            <p:cNvPr id="59" name="직사각형 58"/>
            <p:cNvSpPr/>
            <p:nvPr/>
          </p:nvSpPr>
          <p:spPr>
            <a:xfrm>
              <a:off x="5752528" y="2741599"/>
              <a:ext cx="5601271" cy="1573745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9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실시간 처리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Redis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14</a:t>
            </a:fld>
            <a:endParaRPr 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36444" y="1283763"/>
            <a:ext cx="3845957" cy="3623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b="1" dirty="0" smtClean="0"/>
              <a:t>Storm Topology </a:t>
            </a:r>
            <a:r>
              <a:rPr lang="ko-KR" altLang="en-US" sz="1800" b="1" dirty="0" smtClean="0"/>
              <a:t>배포</a:t>
            </a:r>
            <a:r>
              <a:rPr lang="en-US" altLang="ko-KR" sz="1800" b="1" dirty="0"/>
              <a:t>(Spout, Bolt)</a:t>
            </a:r>
          </a:p>
          <a:p>
            <a:pPr marL="0" indent="0" algn="ctr">
              <a:buNone/>
            </a:pPr>
            <a:endParaRPr lang="en-US" altLang="ko-KR" sz="1800" b="1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759422" y="1646072"/>
            <a:ext cx="1" cy="24076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/>
          <p:cNvSpPr txBox="1">
            <a:spLocks/>
          </p:cNvSpPr>
          <p:nvPr/>
        </p:nvSpPr>
        <p:spPr>
          <a:xfrm>
            <a:off x="882584" y="3732187"/>
            <a:ext cx="3753677" cy="77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Redis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정보 실시간 확인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프로그램 실행</a:t>
            </a:r>
            <a:endParaRPr lang="en-US" altLang="ko-KR" sz="1800" b="1" dirty="0" smtClean="0"/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882584" y="2429251"/>
            <a:ext cx="3753677" cy="771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Esper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이벤트에 포착된 </a:t>
            </a:r>
            <a:r>
              <a:rPr lang="ko-KR" altLang="en-US" sz="1800" b="1" dirty="0" err="1" smtClean="0"/>
              <a:t>과속차량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Key:Value</a:t>
            </a:r>
            <a:r>
              <a:rPr lang="ko-KR" altLang="en-US" sz="1800" b="1" dirty="0" smtClean="0"/>
              <a:t>로 </a:t>
            </a:r>
            <a:r>
              <a:rPr lang="en-US" altLang="ko-KR" sz="1800" b="1" dirty="0" err="1" smtClean="0"/>
              <a:t>Redis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저장</a:t>
            </a:r>
            <a:endParaRPr lang="en-US" altLang="ko-KR" sz="1800" b="1" dirty="0" smtClean="0"/>
          </a:p>
        </p:txBody>
      </p:sp>
      <p:cxnSp>
        <p:nvCxnSpPr>
          <p:cNvPr id="9" name="직선 화살표 연결선 8"/>
          <p:cNvCxnSpPr>
            <a:endCxn id="7" idx="0"/>
          </p:cNvCxnSpPr>
          <p:nvPr/>
        </p:nvCxnSpPr>
        <p:spPr>
          <a:xfrm>
            <a:off x="2759422" y="3200570"/>
            <a:ext cx="1" cy="531617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622752" y="1886836"/>
            <a:ext cx="4273340" cy="313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시뮬레이터 차량운행정보 실시간 생성</a:t>
            </a:r>
            <a:endParaRPr lang="en-US" altLang="ko-KR" sz="1800" b="1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759422" y="2200603"/>
            <a:ext cx="1" cy="228648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067542" y="1171744"/>
            <a:ext cx="6286258" cy="154897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67542" y="4577593"/>
            <a:ext cx="6286258" cy="1882342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67542" y="2787392"/>
            <a:ext cx="6286258" cy="1723526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49"/>
          <a:stretch/>
        </p:blipFill>
        <p:spPr>
          <a:xfrm>
            <a:off x="5116288" y="2866496"/>
            <a:ext cx="6188765" cy="1565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81" y="4615693"/>
            <a:ext cx="4474266" cy="18442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5"/>
          <a:stretch/>
        </p:blipFill>
        <p:spPr>
          <a:xfrm>
            <a:off x="5134387" y="1243931"/>
            <a:ext cx="3712265" cy="1408650"/>
          </a:xfrm>
          <a:prstGeom prst="rect">
            <a:avLst/>
          </a:prstGeom>
        </p:spPr>
      </p:pic>
      <p:sp>
        <p:nvSpPr>
          <p:cNvPr id="34" name="텍스트 개체 틀 3"/>
          <p:cNvSpPr txBox="1">
            <a:spLocks/>
          </p:cNvSpPr>
          <p:nvPr/>
        </p:nvSpPr>
        <p:spPr>
          <a:xfrm>
            <a:off x="882584" y="5354868"/>
            <a:ext cx="3753677" cy="327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Storm </a:t>
            </a:r>
            <a:r>
              <a:rPr lang="ko-KR" altLang="en-US" sz="1800" b="1" dirty="0" smtClean="0"/>
              <a:t>웹 </a:t>
            </a:r>
            <a:r>
              <a:rPr lang="en-US" altLang="ko-KR" sz="1800" b="1" dirty="0" smtClean="0"/>
              <a:t>UI</a:t>
            </a:r>
            <a:r>
              <a:rPr lang="ko-KR" altLang="en-US" sz="1800" b="1" dirty="0" smtClean="0"/>
              <a:t>로 실시간 확인</a:t>
            </a:r>
            <a:endParaRPr lang="en-US" altLang="ko-KR" sz="1800" b="1" dirty="0" smtClean="0"/>
          </a:p>
        </p:txBody>
      </p:sp>
      <p:cxnSp>
        <p:nvCxnSpPr>
          <p:cNvPr id="35" name="직선 화살표 연결선 34"/>
          <p:cNvCxnSpPr>
            <a:stCxn id="7" idx="2"/>
            <a:endCxn id="34" idx="0"/>
          </p:cNvCxnSpPr>
          <p:nvPr/>
        </p:nvCxnSpPr>
        <p:spPr>
          <a:xfrm>
            <a:off x="2759423" y="4510918"/>
            <a:ext cx="0" cy="843950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탐색</a:t>
            </a:r>
            <a:r>
              <a:rPr lang="en-US" altLang="ko-KR" dirty="0"/>
              <a:t>/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DW </a:t>
            </a:r>
            <a:r>
              <a:rPr lang="ko-KR" altLang="en-US" dirty="0" smtClean="0"/>
              <a:t>생성 및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탐색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분석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16</a:t>
            </a:fld>
            <a:endParaRPr lang="en-US"/>
          </a:p>
        </p:txBody>
      </p:sp>
      <p:sp>
        <p:nvSpPr>
          <p:cNvPr id="30" name="직사각형 29"/>
          <p:cNvSpPr/>
          <p:nvPr/>
        </p:nvSpPr>
        <p:spPr>
          <a:xfrm>
            <a:off x="838199" y="4906623"/>
            <a:ext cx="10303565" cy="475428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HDFS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8200" y="3906406"/>
            <a:ext cx="8325678" cy="1000217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Yarn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116505" y="2434090"/>
            <a:ext cx="1957755" cy="1273589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88541" y="2434089"/>
            <a:ext cx="1976197" cy="1273590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19870" y="1470991"/>
            <a:ext cx="4227706" cy="2316204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1767" y="2445022"/>
            <a:ext cx="1808966" cy="1424256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1766" y="5553737"/>
            <a:ext cx="10389511" cy="735890"/>
          </a:xfrm>
          <a:prstGeom prst="rect">
            <a:avLst/>
          </a:prstGeom>
          <a:solidFill>
            <a:schemeClr val="bg1"/>
          </a:solidFill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809652" y="2304336"/>
            <a:ext cx="4247220" cy="1544201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739" y1="74395" x2="80543" y2="99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8107"/>
          <a:stretch/>
        </p:blipFill>
        <p:spPr>
          <a:xfrm>
            <a:off x="5572519" y="2680472"/>
            <a:ext cx="931985" cy="79032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" b="96250" l="1333" r="100000">
                        <a14:foregroundMark x1="27778" y1="34583" x2="29667" y2="62083"/>
                        <a14:foregroundMark x1="19222" y1="35417" x2="19556" y2="62917"/>
                        <a14:foregroundMark x1="37333" y1="47083" x2="38333" y2="6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51" y="1269513"/>
            <a:ext cx="1485087" cy="39602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043" y1="6753" x2="17717" y2="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6" y="2809132"/>
            <a:ext cx="1610427" cy="67392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73" y="2513606"/>
            <a:ext cx="1847878" cy="44503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70" y="2675499"/>
            <a:ext cx="1378006" cy="71537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70" y="1574495"/>
            <a:ext cx="1260335" cy="58026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64" y="5627137"/>
            <a:ext cx="1034341" cy="559406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9240185" y="2463983"/>
            <a:ext cx="1901580" cy="2445747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27347"/>
          <a:stretch/>
        </p:blipFill>
        <p:spPr>
          <a:xfrm>
            <a:off x="9724142" y="2840775"/>
            <a:ext cx="982602" cy="167675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38199" y="4398320"/>
            <a:ext cx="8325680" cy="508303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MapReduce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" y="4288999"/>
            <a:ext cx="1708341" cy="82886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345423" y="3906175"/>
            <a:ext cx="1818455" cy="1255155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8947" l="0" r="100000">
                        <a14:foregroundMark x1="1348" y1="56842" x2="1348" y2="76842"/>
                        <a14:foregroundMark x1="1887" y1="67368" x2="10782" y2="66316"/>
                        <a14:foregroundMark x1="11321" y1="49474" x2="11051" y2="83158"/>
                        <a14:foregroundMark x1="14825" y1="52632" x2="23720" y2="52632"/>
                        <a14:foregroundMark x1="14825" y1="67368" x2="23720" y2="67368"/>
                        <a14:foregroundMark x1="14825" y1="83158" x2="24528" y2="80000"/>
                        <a14:foregroundMark x1="28032" y1="69474" x2="37466" y2="69474"/>
                        <a14:foregroundMark x1="28302" y1="50526" x2="36927" y2="50526"/>
                        <a14:foregroundMark x1="41509" y1="51579" x2="49326" y2="51579"/>
                        <a14:foregroundMark x1="41779" y1="82105" x2="50135" y2="82105"/>
                        <a14:foregroundMark x1="53908" y1="50526" x2="62264" y2="50526"/>
                        <a14:foregroundMark x1="53908" y1="81053" x2="61725" y2="81053"/>
                        <a14:foregroundMark x1="72776" y1="83158" x2="74124" y2="68421"/>
                        <a14:foregroundMark x1="86523" y1="56842" x2="93531" y2="55789"/>
                        <a14:foregroundMark x1="96765" y1="82105" x2="98922" y2="90526"/>
                        <a14:foregroundMark x1="94340" y1="84211" x2="96226" y2="78947"/>
                        <a14:foregroundMark x1="59299" y1="25263" x2="62534" y2="26316"/>
                        <a14:foregroundMark x1="59030" y1="40000" x2="62534" y2="40000"/>
                        <a14:foregroundMark x1="48248" y1="28421" x2="48248" y2="37895"/>
                        <a14:foregroundMark x1="40431" y1="25263" x2="37197" y2="27368"/>
                        <a14:foregroundMark x1="40431" y1="40000" x2="37466" y2="40000"/>
                        <a14:foregroundMark x1="29111" y1="27368" x2="29111" y2="38947"/>
                        <a14:foregroundMark x1="24528" y1="32632" x2="24528" y2="40000"/>
                        <a14:foregroundMark x1="12668" y1="26316" x2="16442" y2="27368"/>
                        <a14:foregroundMark x1="5121" y1="27368" x2="5121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54" y="4331597"/>
            <a:ext cx="1543133" cy="39584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2733342" y="1152941"/>
            <a:ext cx="8487935" cy="4317409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탐색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17</a:t>
            </a:fld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838199" y="4906623"/>
            <a:ext cx="10303565" cy="475428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0000"/>
            <a:r>
              <a:rPr lang="en-US" altLang="ko-KR" sz="2000" b="1" dirty="0" smtClean="0">
                <a:solidFill>
                  <a:schemeClr val="bg1"/>
                </a:solidFill>
              </a:rPr>
              <a:t>HDFS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8200" y="3906406"/>
            <a:ext cx="10303564" cy="1000217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0"/>
            <a:r>
              <a:rPr lang="en-US" altLang="ko-KR" sz="2000" b="1" dirty="0" smtClean="0">
                <a:solidFill>
                  <a:schemeClr val="bg1"/>
                </a:solidFill>
              </a:rPr>
              <a:t>Yarn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290497" y="2101774"/>
            <a:ext cx="1847982" cy="1677642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MetaStore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외부테이블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929852" y="2101774"/>
            <a:ext cx="8214102" cy="1677989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600" b="1" dirty="0"/>
          </a:p>
        </p:txBody>
      </p:sp>
      <p:sp>
        <p:nvSpPr>
          <p:cNvPr id="33" name="직사각형 32"/>
          <p:cNvSpPr/>
          <p:nvPr/>
        </p:nvSpPr>
        <p:spPr>
          <a:xfrm>
            <a:off x="755374" y="5553737"/>
            <a:ext cx="10465904" cy="735890"/>
          </a:xfrm>
          <a:prstGeom prst="rect">
            <a:avLst/>
          </a:prstGeom>
          <a:solidFill>
            <a:schemeClr val="bg1"/>
          </a:solidFill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8199" y="1547914"/>
            <a:ext cx="8382726" cy="2300623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739" y1="74395" x2="80543" y2="99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8107"/>
          <a:stretch/>
        </p:blipFill>
        <p:spPr>
          <a:xfrm>
            <a:off x="1001228" y="2157171"/>
            <a:ext cx="931985" cy="7903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" b="96250" l="1333" r="100000">
                        <a14:foregroundMark x1="27778" y1="34583" x2="29667" y2="62083"/>
                        <a14:foregroundMark x1="19222" y1="35417" x2="19556" y2="62917"/>
                        <a14:foregroundMark x1="37333" y1="47083" x2="38333" y2="6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06532"/>
            <a:ext cx="1485087" cy="39602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" y="1615389"/>
            <a:ext cx="1847878" cy="44503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91" y="2174572"/>
            <a:ext cx="1198048" cy="62195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64" y="5627137"/>
            <a:ext cx="1034341" cy="5594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38198" y="4398320"/>
            <a:ext cx="10303565" cy="537942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0000"/>
            <a:r>
              <a:rPr lang="en-US" altLang="ko-KR" sz="2000" b="1" dirty="0" err="1" smtClean="0">
                <a:solidFill>
                  <a:schemeClr val="bg1"/>
                </a:solidFill>
              </a:rPr>
              <a:t>MapReduce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" y="4288999"/>
            <a:ext cx="1708341" cy="82886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030226" y="3906343"/>
            <a:ext cx="3111537" cy="1255155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947" l="0" r="100000">
                        <a14:foregroundMark x1="1348" y1="56842" x2="1348" y2="76842"/>
                        <a14:foregroundMark x1="1887" y1="67368" x2="10782" y2="66316"/>
                        <a14:foregroundMark x1="11321" y1="49474" x2="11051" y2="83158"/>
                        <a14:foregroundMark x1="14825" y1="52632" x2="23720" y2="52632"/>
                        <a14:foregroundMark x1="14825" y1="67368" x2="23720" y2="67368"/>
                        <a14:foregroundMark x1="14825" y1="83158" x2="24528" y2="80000"/>
                        <a14:foregroundMark x1="28032" y1="69474" x2="37466" y2="69474"/>
                        <a14:foregroundMark x1="28302" y1="50526" x2="36927" y2="50526"/>
                        <a14:foregroundMark x1="41509" y1="51579" x2="49326" y2="51579"/>
                        <a14:foregroundMark x1="41779" y1="82105" x2="50135" y2="82105"/>
                        <a14:foregroundMark x1="53908" y1="50526" x2="62264" y2="50526"/>
                        <a14:foregroundMark x1="53908" y1="81053" x2="61725" y2="81053"/>
                        <a14:foregroundMark x1="72776" y1="83158" x2="74124" y2="68421"/>
                        <a14:foregroundMark x1="86523" y1="56842" x2="93531" y2="55789"/>
                        <a14:foregroundMark x1="96765" y1="82105" x2="98922" y2="90526"/>
                        <a14:foregroundMark x1="94340" y1="84211" x2="96226" y2="78947"/>
                        <a14:foregroundMark x1="59299" y1="25263" x2="62534" y2="26316"/>
                        <a14:foregroundMark x1="59030" y1="40000" x2="62534" y2="40000"/>
                        <a14:foregroundMark x1="48248" y1="28421" x2="48248" y2="37895"/>
                        <a14:foregroundMark x1="40431" y1="25263" x2="37197" y2="27368"/>
                        <a14:foregroundMark x1="40431" y1="40000" x2="37466" y2="40000"/>
                        <a14:foregroundMark x1="29111" y1="27368" x2="29111" y2="38947"/>
                        <a14:foregroundMark x1="24528" y1="32632" x2="24528" y2="40000"/>
                        <a14:foregroundMark x1="12668" y1="26316" x2="16442" y2="27368"/>
                        <a14:foregroundMark x1="5121" y1="27368" x2="5121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78" y="4338690"/>
            <a:ext cx="1543133" cy="39584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55374" y="1013791"/>
            <a:ext cx="10465903" cy="4456559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9194" y="1970858"/>
            <a:ext cx="30755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Hive Warehouse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운전자 정보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+ </a:t>
            </a:r>
            <a:r>
              <a:rPr lang="ko-KR" altLang="en-US" sz="1600" dirty="0" smtClean="0">
                <a:solidFill>
                  <a:schemeClr val="bg1"/>
                </a:solidFill>
              </a:rPr>
              <a:t>차량상태정보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운전자 정보 </a:t>
            </a:r>
            <a:r>
              <a:rPr lang="en-US" altLang="ko-KR" sz="1600" dirty="0" smtClean="0">
                <a:solidFill>
                  <a:schemeClr val="bg1"/>
                </a:solidFill>
              </a:rPr>
              <a:t>+ </a:t>
            </a:r>
            <a:r>
              <a:rPr lang="ko-KR" altLang="en-US" sz="1600" dirty="0" smtClean="0">
                <a:solidFill>
                  <a:schemeClr val="bg1"/>
                </a:solidFill>
              </a:rPr>
              <a:t>차량운행정보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차량</a:t>
            </a:r>
            <a:r>
              <a:rPr lang="ko-KR" altLang="en-US" sz="1600" dirty="0" smtClean="0">
                <a:solidFill>
                  <a:schemeClr val="bg1"/>
                </a:solidFill>
              </a:rPr>
              <a:t>상태이상 정보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차량</a:t>
            </a:r>
            <a:r>
              <a:rPr lang="ko-KR" altLang="en-US" sz="1600" dirty="0" smtClean="0">
                <a:solidFill>
                  <a:schemeClr val="bg1"/>
                </a:solidFill>
              </a:rPr>
              <a:t>운행이상 정보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운전자 정보 </a:t>
            </a:r>
            <a:r>
              <a:rPr lang="en-US" altLang="ko-KR" sz="1600" dirty="0" smtClean="0">
                <a:solidFill>
                  <a:schemeClr val="bg1"/>
                </a:solidFill>
              </a:rPr>
              <a:t>+ </a:t>
            </a:r>
            <a:r>
              <a:rPr lang="ko-KR" altLang="en-US" sz="1600" dirty="0" smtClean="0">
                <a:solidFill>
                  <a:schemeClr val="bg1"/>
                </a:solidFill>
              </a:rPr>
              <a:t>구매이력정보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50" name="꺾인 연결선 49"/>
          <p:cNvCxnSpPr/>
          <p:nvPr/>
        </p:nvCxnSpPr>
        <p:spPr>
          <a:xfrm rot="16200000" flipH="1">
            <a:off x="7074174" y="3213374"/>
            <a:ext cx="1718456" cy="1036896"/>
          </a:xfrm>
          <a:prstGeom prst="bentConnector3">
            <a:avLst>
              <a:gd name="adj1" fmla="val 115"/>
            </a:avLst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6682855" y="3701988"/>
            <a:ext cx="0" cy="1523964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5946680" y="3701988"/>
            <a:ext cx="0" cy="1523964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7419030" y="3688717"/>
            <a:ext cx="0" cy="1537235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545941" y="1615540"/>
            <a:ext cx="1157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/>
              <a:t>WorkFlow</a:t>
            </a:r>
            <a:endParaRPr lang="en-US" altLang="ko-KR" b="1" dirty="0"/>
          </a:p>
        </p:txBody>
      </p:sp>
      <p:cxnSp>
        <p:nvCxnSpPr>
          <p:cNvPr id="81" name="꺾인 연결선 80"/>
          <p:cNvCxnSpPr>
            <a:endCxn id="80" idx="1"/>
          </p:cNvCxnSpPr>
          <p:nvPr/>
        </p:nvCxnSpPr>
        <p:spPr>
          <a:xfrm flipV="1">
            <a:off x="3362325" y="1800206"/>
            <a:ext cx="1183616" cy="374231"/>
          </a:xfrm>
          <a:prstGeom prst="bentConnector3">
            <a:avLst>
              <a:gd name="adj1" fmla="val 106"/>
            </a:avLst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0" idx="3"/>
          </p:cNvCxnSpPr>
          <p:nvPr/>
        </p:nvCxnSpPr>
        <p:spPr>
          <a:xfrm>
            <a:off x="5703758" y="1800206"/>
            <a:ext cx="1061098" cy="356752"/>
          </a:xfrm>
          <a:prstGeom prst="bentConnector3">
            <a:avLst>
              <a:gd name="adj1" fmla="val 101840"/>
            </a:avLst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>
            <a:off x="7610672" y="3609956"/>
            <a:ext cx="1750288" cy="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>
            <a:off x="8030226" y="2611630"/>
            <a:ext cx="1607191" cy="620493"/>
          </a:xfrm>
          <a:prstGeom prst="bentConnector3">
            <a:avLst>
              <a:gd name="adj1" fmla="val 50000"/>
            </a:avLst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5383786" y="1961503"/>
            <a:ext cx="276214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err="1">
                <a:solidFill>
                  <a:schemeClr val="bg1"/>
                </a:solidFill>
              </a:rPr>
              <a:t>MetaStore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외부테이블</a:t>
            </a:r>
            <a:r>
              <a:rPr lang="ko-KR" altLang="en-US" sz="1600" b="1" dirty="0">
                <a:solidFill>
                  <a:schemeClr val="bg1"/>
                </a:solidFill>
              </a:rPr>
              <a:t> 생성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18</a:t>
            </a:r>
            <a:r>
              <a:rPr lang="ko-KR" altLang="en-US" sz="1600" dirty="0">
                <a:solidFill>
                  <a:schemeClr val="bg1"/>
                </a:solidFill>
              </a:rPr>
              <a:t>세 이상 운전자 테이블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차량운행 테이블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운전자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구매이력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테이블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차량상태 테이블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운전자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차량 테이블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외부테이블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18</a:t>
            </a:fld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52886" y="4455710"/>
            <a:ext cx="9459244" cy="2069607"/>
            <a:chOff x="940060" y="4286743"/>
            <a:chExt cx="9459244" cy="206960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62" r="72345" b="86136"/>
            <a:stretch/>
          </p:blipFill>
          <p:spPr>
            <a:xfrm>
              <a:off x="940060" y="4286743"/>
              <a:ext cx="3897527" cy="3623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53" b="21768"/>
            <a:stretch/>
          </p:blipFill>
          <p:spPr>
            <a:xfrm>
              <a:off x="1115907" y="4649052"/>
              <a:ext cx="9283397" cy="1707298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661505" y="1812844"/>
            <a:ext cx="9150137" cy="2104987"/>
            <a:chOff x="1324621" y="1939753"/>
            <a:chExt cx="9150137" cy="210498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92" b="94244"/>
            <a:stretch/>
          </p:blipFill>
          <p:spPr>
            <a:xfrm>
              <a:off x="1324621" y="1939753"/>
              <a:ext cx="3888935" cy="38459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46" b="2917"/>
            <a:stretch/>
          </p:blipFill>
          <p:spPr>
            <a:xfrm>
              <a:off x="1324627" y="2315331"/>
              <a:ext cx="9150131" cy="1729409"/>
            </a:xfrm>
            <a:prstGeom prst="rect">
              <a:avLst/>
            </a:prstGeom>
          </p:spPr>
        </p:pic>
      </p:grpSp>
      <p:sp>
        <p:nvSpPr>
          <p:cNvPr id="16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324625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HUE</a:t>
            </a:r>
            <a:r>
              <a:rPr lang="ko-KR" altLang="en-US" sz="1800" b="1" dirty="0" smtClean="0"/>
              <a:t>의 웹 </a:t>
            </a:r>
            <a:r>
              <a:rPr lang="en-US" altLang="ko-KR" sz="1800" b="1" dirty="0" smtClean="0"/>
              <a:t>UI</a:t>
            </a:r>
            <a:r>
              <a:rPr lang="ko-KR" altLang="en-US" sz="1800" b="1" dirty="0" smtClean="0"/>
              <a:t>에서 </a:t>
            </a: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외부 테이블 생성 및 조회</a:t>
            </a:r>
            <a:endParaRPr lang="en-US" altLang="ko-KR" sz="1800" b="1" dirty="0" smtClean="0"/>
          </a:p>
        </p:txBody>
      </p:sp>
      <p:sp>
        <p:nvSpPr>
          <p:cNvPr id="17" name="텍스트 개체 틀 3"/>
          <p:cNvSpPr txBox="1">
            <a:spLocks/>
          </p:cNvSpPr>
          <p:nvPr/>
        </p:nvSpPr>
        <p:spPr>
          <a:xfrm>
            <a:off x="1324625" y="1399911"/>
            <a:ext cx="9150131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차량 상태 정보 외부 테이블 생성</a:t>
            </a:r>
            <a:r>
              <a:rPr lang="en-US" altLang="ko-KR" sz="1800" b="1" dirty="0" smtClean="0"/>
              <a:t>(HDFS Data)</a:t>
            </a:r>
            <a:r>
              <a:rPr lang="ko-KR" altLang="en-US" sz="1800" b="1" dirty="0" smtClean="0"/>
              <a:t> 및 조회</a:t>
            </a:r>
            <a:endParaRPr lang="en-US" altLang="ko-KR" sz="1800" b="1" dirty="0" smtClean="0"/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1324625" y="4052624"/>
            <a:ext cx="9150131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차량 운행 정보 외부 테이블 생성</a:t>
            </a:r>
            <a:r>
              <a:rPr lang="en-US" altLang="ko-KR" sz="1800" b="1" dirty="0" smtClean="0"/>
              <a:t>(</a:t>
            </a:r>
            <a:r>
              <a:rPr lang="en-US" altLang="ko-KR" sz="1800" b="1" dirty="0"/>
              <a:t>HDFS Data)</a:t>
            </a:r>
            <a:r>
              <a:rPr lang="ko-KR" altLang="en-US" sz="1800" b="1" dirty="0" smtClean="0"/>
              <a:t> 및 조회</a:t>
            </a:r>
            <a:endParaRPr lang="en-US" altLang="ko-KR" sz="18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661508" y="1729612"/>
            <a:ext cx="9150131" cy="2188220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37450" y="4414934"/>
            <a:ext cx="9150131" cy="2110384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외부테이블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19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0" b="21459"/>
          <a:stretch/>
        </p:blipFill>
        <p:spPr>
          <a:xfrm>
            <a:off x="1754015" y="4475705"/>
            <a:ext cx="8777009" cy="1621852"/>
          </a:xfrm>
          <a:prstGeom prst="rect">
            <a:avLst/>
          </a:prstGeom>
        </p:spPr>
      </p:pic>
      <p:sp>
        <p:nvSpPr>
          <p:cNvPr id="7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324625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HUE</a:t>
            </a:r>
            <a:r>
              <a:rPr lang="ko-KR" altLang="en-US" sz="1800" b="1" dirty="0" smtClean="0"/>
              <a:t>의 웹 </a:t>
            </a:r>
            <a:r>
              <a:rPr lang="en-US" altLang="ko-KR" sz="1800" b="1" dirty="0" smtClean="0"/>
              <a:t>UI</a:t>
            </a:r>
            <a:r>
              <a:rPr lang="ko-KR" altLang="en-US" sz="1800" b="1" dirty="0" smtClean="0"/>
              <a:t>에서 </a:t>
            </a: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외부 테이블 생성 및 조회</a:t>
            </a:r>
            <a:endParaRPr lang="en-US" altLang="ko-KR" sz="1800" b="1" dirty="0" smtClean="0"/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1324625" y="1399911"/>
            <a:ext cx="9150131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/</a:t>
            </a:r>
            <a:r>
              <a:rPr lang="ko-KR" altLang="en-US" sz="1800" b="1" dirty="0" err="1" smtClean="0"/>
              <a:t>차량정보</a:t>
            </a:r>
            <a:r>
              <a:rPr lang="ko-KR" altLang="en-US" sz="1800" b="1" dirty="0" smtClean="0"/>
              <a:t> 외부 테이블 생성</a:t>
            </a:r>
            <a:r>
              <a:rPr lang="en-US" altLang="ko-KR" sz="1800" b="1" dirty="0" smtClean="0"/>
              <a:t>(HDFS Data)</a:t>
            </a:r>
            <a:r>
              <a:rPr lang="ko-KR" altLang="en-US" sz="1800" b="1" dirty="0" smtClean="0"/>
              <a:t> 및 조회</a:t>
            </a:r>
            <a:endParaRPr lang="en-US" altLang="ko-KR" sz="1800" b="1" dirty="0" smtClean="0"/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1324625" y="3938318"/>
            <a:ext cx="9150131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운전자 </a:t>
            </a:r>
            <a:r>
              <a:rPr lang="ko-KR" altLang="en-US" sz="1800" b="1" dirty="0" err="1" smtClean="0"/>
              <a:t>구매이력</a:t>
            </a:r>
            <a:r>
              <a:rPr lang="ko-KR" altLang="en-US" sz="1800" b="1" dirty="0" smtClean="0"/>
              <a:t> 외부 테이블 생성</a:t>
            </a:r>
            <a:r>
              <a:rPr lang="en-US" altLang="ko-KR" sz="1800" b="1" dirty="0" smtClean="0"/>
              <a:t>(</a:t>
            </a:r>
            <a:r>
              <a:rPr lang="en-US" altLang="ko-KR" sz="1800" b="1" dirty="0"/>
              <a:t>HDFS Data)</a:t>
            </a:r>
            <a:r>
              <a:rPr lang="ko-KR" altLang="en-US" sz="1800" b="1" dirty="0" smtClean="0"/>
              <a:t> 및 조회</a:t>
            </a:r>
            <a:endParaRPr lang="en-US" altLang="ko-KR" sz="18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61510" y="1729611"/>
            <a:ext cx="9150131" cy="2085618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61510" y="4327006"/>
            <a:ext cx="9150131" cy="1836402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9122" r="71970" b="86348"/>
          <a:stretch/>
        </p:blipFill>
        <p:spPr>
          <a:xfrm>
            <a:off x="1845643" y="4356319"/>
            <a:ext cx="4296876" cy="4455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9740" r="79050" b="86319"/>
          <a:stretch/>
        </p:blipFill>
        <p:spPr>
          <a:xfrm>
            <a:off x="1754014" y="1738603"/>
            <a:ext cx="3096966" cy="4023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29" b="21466"/>
          <a:stretch/>
        </p:blipFill>
        <p:spPr>
          <a:xfrm>
            <a:off x="1754016" y="2083116"/>
            <a:ext cx="9057626" cy="16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 목적 및 기술 구성도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Spark </a:t>
            </a:r>
            <a:r>
              <a:rPr lang="ko-KR" altLang="en-US" dirty="0" smtClean="0"/>
              <a:t>테이블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4"/>
          <a:stretch/>
        </p:blipFill>
        <p:spPr>
          <a:xfrm>
            <a:off x="5357340" y="3419234"/>
            <a:ext cx="5686997" cy="1276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4"/>
          <a:stretch/>
        </p:blipFill>
        <p:spPr>
          <a:xfrm>
            <a:off x="5371528" y="1165171"/>
            <a:ext cx="5658622" cy="20447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46070" r="11594" b="31806"/>
          <a:stretch/>
        </p:blipFill>
        <p:spPr>
          <a:xfrm>
            <a:off x="5333735" y="5245078"/>
            <a:ext cx="5710602" cy="997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" r="71002" b="85272"/>
          <a:stretch/>
        </p:blipFill>
        <p:spPr>
          <a:xfrm>
            <a:off x="5117323" y="4870449"/>
            <a:ext cx="3159520" cy="3746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57340" y="1145933"/>
            <a:ext cx="5686997" cy="2098678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57340" y="3427410"/>
            <a:ext cx="5686997" cy="1268416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57340" y="4871364"/>
            <a:ext cx="5686997" cy="1484986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92061" y="1329795"/>
            <a:ext cx="3845957" cy="3623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b="1" dirty="0" smtClean="0"/>
              <a:t>Spark Shell </a:t>
            </a:r>
            <a:r>
              <a:rPr lang="ko-KR" altLang="en-US" sz="1800" b="1" dirty="0" smtClean="0"/>
              <a:t>실행</a:t>
            </a:r>
            <a:r>
              <a:rPr lang="en-US" altLang="ko-KR" sz="1800" b="1" dirty="0" smtClean="0"/>
              <a:t>(Scala</a:t>
            </a:r>
            <a:r>
              <a:rPr lang="ko-KR" altLang="en-US" sz="1800" b="1" dirty="0" smtClean="0"/>
              <a:t>로 작성</a:t>
            </a:r>
            <a:r>
              <a:rPr lang="en-US" altLang="ko-KR" sz="1800" b="1" dirty="0" smtClean="0"/>
              <a:t>)</a:t>
            </a:r>
          </a:p>
        </p:txBody>
      </p:sp>
      <p:cxnSp>
        <p:nvCxnSpPr>
          <p:cNvPr id="13" name="직선 화살표 연결선 12"/>
          <p:cNvCxnSpPr>
            <a:stCxn id="12" idx="2"/>
            <a:endCxn id="17" idx="0"/>
          </p:cNvCxnSpPr>
          <p:nvPr/>
        </p:nvCxnSpPr>
        <p:spPr>
          <a:xfrm flipH="1">
            <a:off x="2715039" y="1692104"/>
            <a:ext cx="1" cy="509950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3"/>
          <p:cNvSpPr txBox="1">
            <a:spLocks/>
          </p:cNvSpPr>
          <p:nvPr/>
        </p:nvSpPr>
        <p:spPr>
          <a:xfrm>
            <a:off x="838201" y="3701241"/>
            <a:ext cx="3753677" cy="71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/>
              <a:t>DataFrame</a:t>
            </a:r>
            <a:r>
              <a:rPr lang="en-US" altLang="ko-KR" sz="1800" b="1" dirty="0" smtClean="0"/>
              <a:t> </a:t>
            </a:r>
          </a:p>
          <a:p>
            <a:pPr marL="0" indent="0" algn="ctr">
              <a:buNone/>
            </a:pPr>
            <a:r>
              <a:rPr lang="en-US" altLang="ko-KR" sz="1800" b="1" dirty="0" smtClean="0"/>
              <a:t>Hive </a:t>
            </a:r>
            <a:r>
              <a:rPr lang="ko-KR" altLang="en-US" sz="1800" b="1" dirty="0" smtClean="0"/>
              <a:t>외부테이블로 저장</a:t>
            </a:r>
            <a:endParaRPr lang="en-US" altLang="ko-KR" sz="1800" b="1" dirty="0" smtClean="0"/>
          </a:p>
        </p:txBody>
      </p:sp>
      <p:sp>
        <p:nvSpPr>
          <p:cNvPr id="17" name="텍스트 개체 틀 3"/>
          <p:cNvSpPr txBox="1">
            <a:spLocks/>
          </p:cNvSpPr>
          <p:nvPr/>
        </p:nvSpPr>
        <p:spPr>
          <a:xfrm>
            <a:off x="578369" y="2202054"/>
            <a:ext cx="4273340" cy="989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Hive </a:t>
            </a:r>
            <a:r>
              <a:rPr lang="en-US" altLang="ko-KR" sz="1800" b="1" dirty="0" err="1" smtClean="0"/>
              <a:t>MetaStore</a:t>
            </a:r>
            <a:r>
              <a:rPr lang="ko-KR" altLang="en-US" sz="1800" b="1" dirty="0" smtClean="0"/>
              <a:t>에서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18</a:t>
            </a:r>
            <a:r>
              <a:rPr lang="ko-KR" altLang="en-US" sz="1800" b="1" dirty="0" smtClean="0"/>
              <a:t>세 이상 운전자 정보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DataFrame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형태로 변수 할당</a:t>
            </a:r>
            <a:endParaRPr lang="en-US" altLang="ko-KR" sz="1800" b="1" dirty="0" smtClean="0"/>
          </a:p>
        </p:txBody>
      </p:sp>
      <p:cxnSp>
        <p:nvCxnSpPr>
          <p:cNvPr id="18" name="직선 화살표 연결선 17"/>
          <p:cNvCxnSpPr>
            <a:stCxn id="17" idx="2"/>
            <a:endCxn id="14" idx="0"/>
          </p:cNvCxnSpPr>
          <p:nvPr/>
        </p:nvCxnSpPr>
        <p:spPr>
          <a:xfrm>
            <a:off x="2715039" y="3191290"/>
            <a:ext cx="1" cy="509951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3"/>
          <p:cNvSpPr txBox="1">
            <a:spLocks/>
          </p:cNvSpPr>
          <p:nvPr/>
        </p:nvSpPr>
        <p:spPr>
          <a:xfrm>
            <a:off x="884341" y="5449961"/>
            <a:ext cx="3753677" cy="327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</a:t>
            </a:r>
            <a:r>
              <a:rPr lang="ko-KR" altLang="en-US" sz="1800" b="1" dirty="0" err="1" smtClean="0"/>
              <a:t>외부테이블</a:t>
            </a:r>
            <a:r>
              <a:rPr lang="ko-KR" altLang="en-US" sz="1800" b="1" dirty="0" smtClean="0"/>
              <a:t> 조회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9195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21</a:t>
            </a:fld>
            <a:endParaRPr 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324625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Oozie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err="1" smtClean="0"/>
              <a:t>WorkFlow</a:t>
            </a:r>
            <a:r>
              <a:rPr lang="ko-KR" altLang="en-US" sz="1800" b="1" dirty="0" smtClean="0"/>
              <a:t>를 구성하고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내부테이블을 생성</a:t>
            </a:r>
            <a:endParaRPr lang="en-US" altLang="ko-KR" sz="18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/>
          <a:stretch/>
        </p:blipFill>
        <p:spPr>
          <a:xfrm>
            <a:off x="1344922" y="1523317"/>
            <a:ext cx="3063033" cy="4833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" t="9235" r="55970" b="86013"/>
          <a:stretch/>
        </p:blipFill>
        <p:spPr>
          <a:xfrm>
            <a:off x="4695092" y="4646576"/>
            <a:ext cx="4560018" cy="3077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6" b="22276"/>
          <a:stretch/>
        </p:blipFill>
        <p:spPr>
          <a:xfrm>
            <a:off x="4577940" y="4951730"/>
            <a:ext cx="6775860" cy="127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95092" y="4646576"/>
            <a:ext cx="6488723" cy="1709774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6155369" y="1725537"/>
            <a:ext cx="3845957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내부 테이블 생성</a:t>
            </a:r>
            <a:endParaRPr lang="en-US" altLang="ko-KR" sz="1800" b="1" dirty="0" smtClean="0"/>
          </a:p>
        </p:txBody>
      </p:sp>
      <p:cxnSp>
        <p:nvCxnSpPr>
          <p:cNvPr id="11" name="직선 화살표 연결선 10"/>
          <p:cNvCxnSpPr>
            <a:stCxn id="10" idx="2"/>
            <a:endCxn id="13" idx="0"/>
          </p:cNvCxnSpPr>
          <p:nvPr/>
        </p:nvCxnSpPr>
        <p:spPr>
          <a:xfrm flipH="1">
            <a:off x="8078347" y="2087846"/>
            <a:ext cx="1" cy="28600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6201509" y="3019188"/>
            <a:ext cx="3753677" cy="71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운전자 테이블 </a:t>
            </a:r>
            <a:r>
              <a:rPr lang="en-US" altLang="ko-KR" sz="1800" b="1" dirty="0" smtClean="0"/>
              <a:t>+ </a:t>
            </a:r>
            <a:r>
              <a:rPr lang="ko-KR" altLang="en-US" sz="1800" b="1" dirty="0" smtClean="0"/>
              <a:t>차량상태 테이블</a:t>
            </a:r>
            <a:endParaRPr lang="en-US" altLang="ko-KR" sz="1800" b="1" dirty="0" smtClean="0"/>
          </a:p>
          <a:p>
            <a:pPr marL="0" indent="0" algn="ctr">
              <a:buNone/>
            </a:pPr>
            <a:r>
              <a:rPr lang="ko-KR" altLang="en-US" sz="1800" b="1" dirty="0" smtClean="0"/>
              <a:t>동일 차량번호 </a:t>
            </a:r>
            <a:r>
              <a:rPr lang="en-US" altLang="ko-KR" sz="1800" b="1" dirty="0" smtClean="0"/>
              <a:t>Join</a:t>
            </a:r>
          </a:p>
        </p:txBody>
      </p:sp>
      <p:sp>
        <p:nvSpPr>
          <p:cNvPr id="13" name="텍스트 개체 틀 3"/>
          <p:cNvSpPr txBox="1">
            <a:spLocks/>
          </p:cNvSpPr>
          <p:nvPr/>
        </p:nvSpPr>
        <p:spPr>
          <a:xfrm>
            <a:off x="5941677" y="2373855"/>
            <a:ext cx="4273340" cy="35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테이블에 </a:t>
            </a:r>
            <a:r>
              <a:rPr lang="ko-KR" altLang="en-US" sz="1800" b="1" dirty="0" err="1" smtClean="0"/>
              <a:t>작업날짜별</a:t>
            </a:r>
            <a:r>
              <a:rPr lang="ko-KR" altLang="en-US" sz="1800" b="1" dirty="0" smtClean="0"/>
              <a:t> 파티션 할당</a:t>
            </a:r>
            <a:endParaRPr lang="en-US" altLang="ko-KR" sz="1800" b="1" dirty="0" smtClean="0"/>
          </a:p>
        </p:txBody>
      </p:sp>
      <p:cxnSp>
        <p:nvCxnSpPr>
          <p:cNvPr id="14" name="직선 화살표 연결선 13"/>
          <p:cNvCxnSpPr>
            <a:stCxn id="13" idx="2"/>
            <a:endCxn id="12" idx="0"/>
          </p:cNvCxnSpPr>
          <p:nvPr/>
        </p:nvCxnSpPr>
        <p:spPr>
          <a:xfrm>
            <a:off x="8078347" y="2733179"/>
            <a:ext cx="1" cy="28600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2"/>
            <a:endCxn id="21" idx="0"/>
          </p:cNvCxnSpPr>
          <p:nvPr/>
        </p:nvCxnSpPr>
        <p:spPr>
          <a:xfrm>
            <a:off x="8078348" y="3731765"/>
            <a:ext cx="3568" cy="286010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05077" y="4017775"/>
            <a:ext cx="3753677" cy="35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</a:t>
            </a:r>
            <a:r>
              <a:rPr lang="ko-KR" altLang="en-US" sz="1800" b="1" dirty="0" err="1" smtClean="0"/>
              <a:t>내부테이블</a:t>
            </a:r>
            <a:r>
              <a:rPr lang="ko-KR" altLang="en-US" sz="1800" b="1" dirty="0" smtClean="0"/>
              <a:t> 확인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6065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22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5" y="1874241"/>
            <a:ext cx="3733799" cy="4001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8687" r="69130" b="86039"/>
          <a:stretch/>
        </p:blipFill>
        <p:spPr>
          <a:xfrm>
            <a:off x="4775485" y="4575998"/>
            <a:ext cx="3303438" cy="362020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935065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Oozie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err="1" smtClean="0"/>
              <a:t>WorkFlow</a:t>
            </a:r>
            <a:r>
              <a:rPr lang="ko-KR" altLang="en-US" sz="1800" b="1" dirty="0" smtClean="0"/>
              <a:t>를 구성하고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내부테이블을 생성</a:t>
            </a:r>
            <a:endParaRPr lang="en-US" altLang="ko-KR" sz="1800" b="1" dirty="0" smtClean="0"/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5337122" y="1725537"/>
            <a:ext cx="5482449" cy="648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 차량운행정보 외부 테이블 생성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(</a:t>
            </a:r>
            <a:r>
              <a:rPr lang="ko-KR" altLang="en-US" sz="1800" b="1" dirty="0" err="1" smtClean="0"/>
              <a:t>작업날짜별</a:t>
            </a:r>
            <a:r>
              <a:rPr lang="ko-KR" altLang="en-US" sz="1800" b="1" dirty="0" smtClean="0"/>
              <a:t> 파티션 생성</a:t>
            </a:r>
            <a:r>
              <a:rPr lang="en-US" altLang="ko-KR" sz="1800" b="1" dirty="0" smtClean="0"/>
              <a:t>)</a:t>
            </a: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6201508" y="3121676"/>
            <a:ext cx="3753677" cy="71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운전자 테이블 </a:t>
            </a:r>
            <a:r>
              <a:rPr lang="en-US" altLang="ko-KR" sz="1800" b="1" dirty="0" smtClean="0"/>
              <a:t>+ </a:t>
            </a:r>
            <a:r>
              <a:rPr lang="ko-KR" altLang="en-US" sz="1800" b="1" dirty="0" smtClean="0"/>
              <a:t>차량운행 테이블</a:t>
            </a:r>
            <a:endParaRPr lang="en-US" altLang="ko-KR" sz="1800" b="1" dirty="0" smtClean="0"/>
          </a:p>
          <a:p>
            <a:pPr marL="0" indent="0" algn="ctr">
              <a:buNone/>
            </a:pPr>
            <a:r>
              <a:rPr lang="ko-KR" altLang="en-US" sz="1800" b="1" dirty="0" smtClean="0"/>
              <a:t>동일 차량번호 </a:t>
            </a:r>
            <a:r>
              <a:rPr lang="en-US" altLang="ko-KR" sz="1800" b="1" dirty="0" smtClean="0"/>
              <a:t>Join</a:t>
            </a:r>
          </a:p>
        </p:txBody>
      </p:sp>
      <p:cxnSp>
        <p:nvCxnSpPr>
          <p:cNvPr id="14" name="직선 화살표 연결선 13"/>
          <p:cNvCxnSpPr>
            <a:stCxn id="11" idx="2"/>
            <a:endCxn id="15" idx="0"/>
          </p:cNvCxnSpPr>
          <p:nvPr/>
        </p:nvCxnSpPr>
        <p:spPr>
          <a:xfrm>
            <a:off x="8078347" y="3834253"/>
            <a:ext cx="0" cy="183522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3"/>
          <p:cNvSpPr txBox="1">
            <a:spLocks/>
          </p:cNvSpPr>
          <p:nvPr/>
        </p:nvSpPr>
        <p:spPr>
          <a:xfrm>
            <a:off x="6201508" y="4017775"/>
            <a:ext cx="3753677" cy="35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</a:t>
            </a:r>
            <a:r>
              <a:rPr lang="ko-KR" altLang="en-US" sz="1800" b="1" dirty="0" err="1" smtClean="0"/>
              <a:t>내부테이블</a:t>
            </a:r>
            <a:r>
              <a:rPr lang="ko-KR" altLang="en-US" sz="1800" b="1" dirty="0" smtClean="0"/>
              <a:t> 확인</a:t>
            </a:r>
            <a:endParaRPr lang="en-US" altLang="ko-KR" sz="1800" b="1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0" b="21506"/>
          <a:stretch/>
        </p:blipFill>
        <p:spPr>
          <a:xfrm>
            <a:off x="4724943" y="4934714"/>
            <a:ext cx="6707960" cy="12573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75485" y="4646576"/>
            <a:ext cx="6434706" cy="1608234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9" idx="2"/>
            <a:endCxn id="27" idx="0"/>
          </p:cNvCxnSpPr>
          <p:nvPr/>
        </p:nvCxnSpPr>
        <p:spPr>
          <a:xfrm flipH="1">
            <a:off x="8078346" y="2373855"/>
            <a:ext cx="1" cy="183521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3"/>
          <p:cNvSpPr txBox="1">
            <a:spLocks/>
          </p:cNvSpPr>
          <p:nvPr/>
        </p:nvSpPr>
        <p:spPr>
          <a:xfrm>
            <a:off x="5941722" y="2557376"/>
            <a:ext cx="4273248" cy="38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내부테이블</a:t>
            </a:r>
            <a:r>
              <a:rPr lang="ko-KR" altLang="en-US" sz="1800" b="1" dirty="0" smtClean="0"/>
              <a:t> 생성</a:t>
            </a:r>
            <a:r>
              <a:rPr lang="en-US" altLang="ko-KR" sz="1800" b="1" dirty="0" smtClean="0"/>
              <a:t>(</a:t>
            </a:r>
            <a:r>
              <a:rPr lang="ko-KR" altLang="en-US" sz="1800" b="1" dirty="0" err="1" smtClean="0"/>
              <a:t>작업날짜별</a:t>
            </a:r>
            <a:r>
              <a:rPr lang="ko-KR" altLang="en-US" sz="1800" b="1" dirty="0" smtClean="0"/>
              <a:t> 파티션</a:t>
            </a:r>
            <a:r>
              <a:rPr lang="en-US" altLang="ko-KR" sz="1800" b="1" dirty="0" smtClean="0"/>
              <a:t>)</a:t>
            </a:r>
          </a:p>
        </p:txBody>
      </p:sp>
      <p:cxnSp>
        <p:nvCxnSpPr>
          <p:cNvPr id="31" name="직선 화살표 연결선 30"/>
          <p:cNvCxnSpPr>
            <a:stCxn id="27" idx="2"/>
            <a:endCxn id="11" idx="0"/>
          </p:cNvCxnSpPr>
          <p:nvPr/>
        </p:nvCxnSpPr>
        <p:spPr>
          <a:xfrm>
            <a:off x="8078346" y="2938155"/>
            <a:ext cx="1" cy="183521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(3-1)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23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7" b="21736"/>
          <a:stretch/>
        </p:blipFill>
        <p:spPr>
          <a:xfrm>
            <a:off x="604883" y="4299350"/>
            <a:ext cx="3962953" cy="1916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9432" r="75842" b="71445"/>
          <a:stretch/>
        </p:blipFill>
        <p:spPr>
          <a:xfrm>
            <a:off x="4660200" y="3650124"/>
            <a:ext cx="2292474" cy="1291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0" b="20628"/>
          <a:stretch/>
        </p:blipFill>
        <p:spPr>
          <a:xfrm>
            <a:off x="4660199" y="4941454"/>
            <a:ext cx="6717511" cy="1274619"/>
          </a:xfrm>
          <a:prstGeom prst="rect">
            <a:avLst/>
          </a:prstGeom>
        </p:spPr>
      </p:pic>
      <p:sp>
        <p:nvSpPr>
          <p:cNvPr id="11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33497" y="969599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Oozie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err="1" smtClean="0"/>
              <a:t>WorkFlow</a:t>
            </a:r>
            <a:r>
              <a:rPr lang="ko-KR" altLang="en-US" sz="1800" b="1" dirty="0" smtClean="0"/>
              <a:t>를 구성하고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내부테이블을 생성</a:t>
            </a:r>
            <a:endParaRPr lang="en-US" altLang="ko-KR" sz="1800" b="1" dirty="0" smtClean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604883" y="1480653"/>
            <a:ext cx="10772827" cy="36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내부 테이블 생성</a:t>
            </a:r>
            <a:endParaRPr lang="en-US" altLang="ko-KR" sz="1800" b="1" dirty="0" smtClean="0"/>
          </a:p>
        </p:txBody>
      </p:sp>
      <p:cxnSp>
        <p:nvCxnSpPr>
          <p:cNvPr id="13" name="직선 화살표 연결선 12"/>
          <p:cNvCxnSpPr>
            <a:stCxn id="12" idx="2"/>
            <a:endCxn id="15" idx="0"/>
          </p:cNvCxnSpPr>
          <p:nvPr/>
        </p:nvCxnSpPr>
        <p:spPr>
          <a:xfrm>
            <a:off x="5991297" y="1843139"/>
            <a:ext cx="0" cy="20274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3"/>
          <p:cNvSpPr txBox="1">
            <a:spLocks/>
          </p:cNvSpPr>
          <p:nvPr/>
        </p:nvSpPr>
        <p:spPr>
          <a:xfrm>
            <a:off x="616838" y="2045884"/>
            <a:ext cx="10748917" cy="1016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+</a:t>
            </a:r>
            <a:r>
              <a:rPr lang="ko-KR" altLang="en-US" sz="1800" b="1" dirty="0" smtClean="0"/>
              <a:t>차량운행 테이블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동일 차량번호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에서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가속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브레이크 페달</a:t>
            </a:r>
            <a:r>
              <a:rPr lang="en-US" altLang="ko-KR" sz="1800" b="1" dirty="0" smtClean="0"/>
              <a:t>(0~5)</a:t>
            </a:r>
            <a:r>
              <a:rPr lang="ko-KR" altLang="en-US" sz="1800" b="1" dirty="0" smtClean="0"/>
              <a:t>의 평균 편차가 </a:t>
            </a:r>
            <a:r>
              <a:rPr lang="en-US" altLang="ko-KR" sz="1800" b="1" dirty="0" smtClean="0"/>
              <a:t>3</a:t>
            </a:r>
            <a:r>
              <a:rPr lang="ko-KR" altLang="en-US" sz="1800" b="1" dirty="0" smtClean="0"/>
              <a:t>이상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좌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우 운전대 급선회 조작 </a:t>
            </a:r>
            <a:r>
              <a:rPr lang="en-US" altLang="ko-KR" sz="1800" b="1" dirty="0" smtClean="0"/>
              <a:t>100</a:t>
            </a:r>
            <a:r>
              <a:rPr lang="ko-KR" altLang="en-US" sz="1800" b="1" dirty="0" smtClean="0"/>
              <a:t>회 이상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비정상</a:t>
            </a:r>
            <a:r>
              <a:rPr lang="en-US" altLang="ko-KR" sz="1800" b="1" dirty="0" smtClean="0"/>
              <a:t>(Abnormal)</a:t>
            </a:r>
            <a:r>
              <a:rPr lang="ko-KR" altLang="en-US" sz="1800" b="1" dirty="0" smtClean="0"/>
              <a:t>으로 분류</a:t>
            </a:r>
            <a:endParaRPr lang="en-US" altLang="ko-KR" sz="1800" b="1" dirty="0" smtClean="0"/>
          </a:p>
        </p:txBody>
      </p:sp>
      <p:cxnSp>
        <p:nvCxnSpPr>
          <p:cNvPr id="16" name="직선 화살표 연결선 15"/>
          <p:cNvCxnSpPr>
            <a:stCxn id="15" idx="2"/>
            <a:endCxn id="18" idx="0"/>
          </p:cNvCxnSpPr>
          <p:nvPr/>
        </p:nvCxnSpPr>
        <p:spPr>
          <a:xfrm>
            <a:off x="5991297" y="3062220"/>
            <a:ext cx="0" cy="20274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 txBox="1">
            <a:spLocks/>
          </p:cNvSpPr>
          <p:nvPr/>
        </p:nvSpPr>
        <p:spPr>
          <a:xfrm>
            <a:off x="733497" y="3264965"/>
            <a:ext cx="10515599" cy="3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</a:t>
            </a:r>
            <a:r>
              <a:rPr lang="ko-KR" altLang="en-US" sz="1800" b="1" dirty="0" err="1" smtClean="0"/>
              <a:t>내부테이블</a:t>
            </a:r>
            <a:r>
              <a:rPr lang="ko-KR" altLang="en-US" sz="1800" b="1" dirty="0" smtClean="0"/>
              <a:t> 확인</a:t>
            </a:r>
            <a:endParaRPr lang="en-US" altLang="ko-KR" sz="1800" b="1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4660198" y="3697847"/>
            <a:ext cx="6693602" cy="2518226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(3-2)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24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93" y="3087009"/>
            <a:ext cx="6580460" cy="1605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35" y="1208317"/>
            <a:ext cx="6411618" cy="1607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35" y="4953932"/>
            <a:ext cx="6411618" cy="1641108"/>
          </a:xfrm>
          <a:prstGeom prst="rect">
            <a:avLst/>
          </a:prstGeom>
        </p:spPr>
      </p:pic>
      <p:sp>
        <p:nvSpPr>
          <p:cNvPr id="10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361541" y="951242"/>
            <a:ext cx="6831084" cy="362309"/>
          </a:xfrm>
        </p:spPr>
        <p:txBody>
          <a:bodyPr>
            <a:normAutofit/>
          </a:bodyPr>
          <a:lstStyle/>
          <a:p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가속 페달 조작 이상 분류</a:t>
            </a:r>
            <a:endParaRPr lang="en-US" altLang="ko-KR" sz="1800" b="1" dirty="0" smtClean="0"/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2361541" y="2816163"/>
            <a:ext cx="6831084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브레이크 페달 조작 이상 차량 분류</a:t>
            </a:r>
            <a:endParaRPr lang="en-US" altLang="ko-KR" sz="1800" b="1" dirty="0" smtClean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2361541" y="4695215"/>
            <a:ext cx="6831084" cy="36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운전대 조작 이상 차량 분류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2078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25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3" b="21830"/>
          <a:stretch/>
        </p:blipFill>
        <p:spPr>
          <a:xfrm>
            <a:off x="738751" y="4090466"/>
            <a:ext cx="3972479" cy="1987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9855" r="67205" b="85525"/>
          <a:stretch/>
        </p:blipFill>
        <p:spPr>
          <a:xfrm>
            <a:off x="4711230" y="4192973"/>
            <a:ext cx="3774161" cy="3400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2" b="22349"/>
          <a:stretch/>
        </p:blipFill>
        <p:spPr>
          <a:xfrm>
            <a:off x="4711230" y="4543134"/>
            <a:ext cx="6642570" cy="1368139"/>
          </a:xfrm>
          <a:prstGeom prst="rect">
            <a:avLst/>
          </a:prstGeom>
        </p:spPr>
      </p:pic>
      <p:sp>
        <p:nvSpPr>
          <p:cNvPr id="9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38201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Oozie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err="1" smtClean="0"/>
              <a:t>WorkFlow</a:t>
            </a:r>
            <a:r>
              <a:rPr lang="ko-KR" altLang="en-US" sz="1800" b="1" dirty="0" smtClean="0"/>
              <a:t>를 구성하고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내부테이블을 생성</a:t>
            </a:r>
            <a:endParaRPr lang="en-US" altLang="ko-KR" sz="1800" b="1" dirty="0" smtClean="0"/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604883" y="1480653"/>
            <a:ext cx="10772827" cy="36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내부 테이블 생성</a:t>
            </a:r>
            <a:endParaRPr lang="en-US" altLang="ko-KR" sz="1800" b="1" dirty="0" smtClean="0"/>
          </a:p>
        </p:txBody>
      </p:sp>
      <p:cxnSp>
        <p:nvCxnSpPr>
          <p:cNvPr id="11" name="직선 화살표 연결선 10"/>
          <p:cNvCxnSpPr>
            <a:stCxn id="10" idx="2"/>
            <a:endCxn id="12" idx="0"/>
          </p:cNvCxnSpPr>
          <p:nvPr/>
        </p:nvCxnSpPr>
        <p:spPr>
          <a:xfrm>
            <a:off x="5991297" y="1843139"/>
            <a:ext cx="0" cy="39338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616838" y="2236523"/>
            <a:ext cx="10748917" cy="1016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+</a:t>
            </a:r>
            <a:r>
              <a:rPr lang="ko-KR" altLang="en-US" sz="1800" b="1" dirty="0" smtClean="0"/>
              <a:t>차량상태 테이블</a:t>
            </a:r>
            <a:r>
              <a:rPr lang="en-US" altLang="ko-KR" sz="1800" b="1" dirty="0" smtClean="0"/>
              <a:t>(</a:t>
            </a:r>
            <a:r>
              <a:rPr lang="ko-KR" altLang="en-US" sz="1800" b="1" dirty="0"/>
              <a:t>동일 차량번호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에서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타이어</a:t>
            </a:r>
            <a:r>
              <a:rPr lang="en-US" altLang="ko-KR" sz="1800" b="1" dirty="0" smtClean="0"/>
              <a:t>(0~100)</a:t>
            </a:r>
            <a:r>
              <a:rPr lang="ko-KR" altLang="en-US" sz="1800" b="1" dirty="0" smtClean="0"/>
              <a:t>의 평균 편차가 </a:t>
            </a:r>
            <a:r>
              <a:rPr lang="en-US" altLang="ko-KR" sz="1800" b="1" dirty="0" smtClean="0"/>
              <a:t>80</a:t>
            </a:r>
            <a:r>
              <a:rPr lang="ko-KR" altLang="en-US" sz="1800" b="1" dirty="0" smtClean="0"/>
              <a:t>이하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라이트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엔진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브레이크 고장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배터리</a:t>
            </a:r>
            <a:r>
              <a:rPr lang="en-US" altLang="ko-KR" sz="1800" b="1" dirty="0" smtClean="0"/>
              <a:t>(1~100)</a:t>
            </a:r>
            <a:r>
              <a:rPr lang="ko-KR" altLang="en-US" sz="1800" b="1" dirty="0" smtClean="0"/>
              <a:t>충전 </a:t>
            </a:r>
            <a:r>
              <a:rPr lang="en-US" altLang="ko-KR" sz="1800" b="1" dirty="0" smtClean="0"/>
              <a:t>30</a:t>
            </a:r>
            <a:r>
              <a:rPr lang="ko-KR" altLang="en-US" sz="1800" b="1" dirty="0" smtClean="0"/>
              <a:t>이하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점검차량으로 분류</a:t>
            </a:r>
            <a:endParaRPr lang="en-US" altLang="ko-KR" sz="1800" b="1" dirty="0" smtClean="0"/>
          </a:p>
        </p:txBody>
      </p:sp>
      <p:cxnSp>
        <p:nvCxnSpPr>
          <p:cNvPr id="13" name="직선 화살표 연결선 12"/>
          <p:cNvCxnSpPr>
            <a:stCxn id="12" idx="2"/>
            <a:endCxn id="14" idx="0"/>
          </p:cNvCxnSpPr>
          <p:nvPr/>
        </p:nvCxnSpPr>
        <p:spPr>
          <a:xfrm>
            <a:off x="5991297" y="3252859"/>
            <a:ext cx="0" cy="393383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3"/>
          <p:cNvSpPr txBox="1">
            <a:spLocks/>
          </p:cNvSpPr>
          <p:nvPr/>
        </p:nvSpPr>
        <p:spPr>
          <a:xfrm>
            <a:off x="733497" y="3646242"/>
            <a:ext cx="10515599" cy="3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로 </a:t>
            </a:r>
            <a:r>
              <a:rPr lang="ko-KR" altLang="en-US" sz="1800" b="1" dirty="0" err="1" smtClean="0"/>
              <a:t>내부테이블</a:t>
            </a:r>
            <a:r>
              <a:rPr lang="ko-KR" altLang="en-US" sz="1800" b="1" dirty="0" smtClean="0"/>
              <a:t> 확인</a:t>
            </a:r>
            <a:endParaRPr lang="en-US" altLang="ko-KR" sz="1800" b="1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4780271" y="4211782"/>
            <a:ext cx="6597439" cy="1773388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err="1" smtClean="0"/>
              <a:t>내부테이블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26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1" b="16670"/>
          <a:stretch/>
        </p:blipFill>
        <p:spPr>
          <a:xfrm>
            <a:off x="890186" y="3082186"/>
            <a:ext cx="3934374" cy="2998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4" b="22021"/>
          <a:stretch/>
        </p:blipFill>
        <p:spPr>
          <a:xfrm>
            <a:off x="4824560" y="3288805"/>
            <a:ext cx="6767855" cy="1292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06"/>
          <a:stretch/>
        </p:blipFill>
        <p:spPr>
          <a:xfrm>
            <a:off x="5048852" y="4771941"/>
            <a:ext cx="6401459" cy="14676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5" r="69365" b="85193"/>
          <a:stretch/>
        </p:blipFill>
        <p:spPr>
          <a:xfrm>
            <a:off x="4606707" y="2982644"/>
            <a:ext cx="3670583" cy="306161"/>
          </a:xfrm>
          <a:prstGeom prst="rect">
            <a:avLst/>
          </a:prstGeom>
        </p:spPr>
      </p:pic>
      <p:sp>
        <p:nvSpPr>
          <p:cNvPr id="9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92861" y="978067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Oozie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err="1" smtClean="0"/>
              <a:t>WorkFlow</a:t>
            </a:r>
            <a:r>
              <a:rPr lang="ko-KR" altLang="en-US" sz="1800" b="1" dirty="0" smtClean="0"/>
              <a:t>를 구성하고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내부테이블을 생성</a:t>
            </a:r>
            <a:endParaRPr lang="en-US" altLang="ko-KR" sz="18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4930489" y="2982644"/>
            <a:ext cx="6693602" cy="167248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0489" y="4717866"/>
            <a:ext cx="6693602" cy="1579529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604883" y="1480653"/>
            <a:ext cx="10772827" cy="36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내부 테이블 생성</a:t>
            </a:r>
            <a:endParaRPr lang="en-US" altLang="ko-KR" sz="1800" b="1" dirty="0" smtClean="0"/>
          </a:p>
        </p:txBody>
      </p:sp>
      <p:cxnSp>
        <p:nvCxnSpPr>
          <p:cNvPr id="13" name="직선 화살표 연결선 12"/>
          <p:cNvCxnSpPr>
            <a:stCxn id="12" idx="2"/>
            <a:endCxn id="14" idx="0"/>
          </p:cNvCxnSpPr>
          <p:nvPr/>
        </p:nvCxnSpPr>
        <p:spPr>
          <a:xfrm>
            <a:off x="5991297" y="1843139"/>
            <a:ext cx="0" cy="16867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3"/>
          <p:cNvSpPr txBox="1">
            <a:spLocks/>
          </p:cNvSpPr>
          <p:nvPr/>
        </p:nvSpPr>
        <p:spPr>
          <a:xfrm>
            <a:off x="616838" y="2011814"/>
            <a:ext cx="10748917" cy="36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+</a:t>
            </a:r>
            <a:r>
              <a:rPr lang="ko-KR" altLang="en-US" sz="1800" b="1" dirty="0" err="1" smtClean="0"/>
              <a:t>구매이력</a:t>
            </a:r>
            <a:r>
              <a:rPr lang="ko-KR" altLang="en-US" sz="1800" b="1" dirty="0" smtClean="0"/>
              <a:t> 테이블 동일 차량번호 </a:t>
            </a:r>
            <a:r>
              <a:rPr lang="en-US" altLang="ko-KR" sz="1800" b="1" dirty="0" smtClean="0"/>
              <a:t>Join</a:t>
            </a:r>
          </a:p>
        </p:txBody>
      </p:sp>
      <p:cxnSp>
        <p:nvCxnSpPr>
          <p:cNvPr id="15" name="직선 화살표 연결선 14"/>
          <p:cNvCxnSpPr>
            <a:stCxn id="14" idx="2"/>
            <a:endCxn id="16" idx="0"/>
          </p:cNvCxnSpPr>
          <p:nvPr/>
        </p:nvCxnSpPr>
        <p:spPr>
          <a:xfrm>
            <a:off x="5991297" y="2381742"/>
            <a:ext cx="0" cy="16867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3"/>
          <p:cNvSpPr txBox="1">
            <a:spLocks/>
          </p:cNvSpPr>
          <p:nvPr/>
        </p:nvSpPr>
        <p:spPr>
          <a:xfrm>
            <a:off x="733497" y="2550417"/>
            <a:ext cx="10515599" cy="3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구매리스트 로컬디렉토리에 </a:t>
            </a:r>
            <a:r>
              <a:rPr lang="en-US" altLang="ko-KR" sz="1800" b="1" dirty="0" smtClean="0"/>
              <a:t>text</a:t>
            </a:r>
            <a:r>
              <a:rPr lang="ko-KR" altLang="en-US" sz="1800" b="1" dirty="0" smtClean="0"/>
              <a:t>파일로 저장</a:t>
            </a:r>
            <a:endParaRPr lang="en-US" altLang="ko-KR" sz="1800" b="1" dirty="0" smtClean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048852" y="5071139"/>
            <a:ext cx="4190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048852" y="5500630"/>
            <a:ext cx="4190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048852" y="5957830"/>
            <a:ext cx="4190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27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838199" y="4906623"/>
            <a:ext cx="10303565" cy="475428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0000"/>
            <a:r>
              <a:rPr lang="en-US" altLang="ko-KR" sz="2000" b="1" dirty="0" smtClean="0">
                <a:solidFill>
                  <a:schemeClr val="bg1"/>
                </a:solidFill>
              </a:rPr>
              <a:t>HDFS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200" y="3906406"/>
            <a:ext cx="8325678" cy="1000217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960000"/>
            <a:r>
              <a:rPr lang="en-US" altLang="ko-KR" sz="2000" b="1" dirty="0" smtClean="0">
                <a:solidFill>
                  <a:schemeClr val="bg1"/>
                </a:solidFill>
              </a:rPr>
              <a:t>Yarn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56871" y="2434090"/>
            <a:ext cx="1957755" cy="1273589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8541" y="2434089"/>
            <a:ext cx="1976197" cy="1273590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99992" y="1665535"/>
            <a:ext cx="4183796" cy="2121659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1767" y="1023731"/>
            <a:ext cx="3494384" cy="2845547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1766" y="5553737"/>
            <a:ext cx="10389511" cy="735890"/>
          </a:xfrm>
          <a:prstGeom prst="rect">
            <a:avLst/>
          </a:prstGeom>
          <a:solidFill>
            <a:schemeClr val="bg1"/>
          </a:solidFill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739" y1="74395" x2="80543" y2="99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8107"/>
          <a:stretch/>
        </p:blipFill>
        <p:spPr>
          <a:xfrm>
            <a:off x="5572519" y="2680472"/>
            <a:ext cx="931985" cy="7903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" b="96250" l="1333" r="100000">
                        <a14:foregroundMark x1="27778" y1="34583" x2="29667" y2="62083"/>
                        <a14:foregroundMark x1="19222" y1="35417" x2="19556" y2="62917"/>
                        <a14:foregroundMark x1="37333" y1="47083" x2="38333" y2="6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14" y="1120170"/>
            <a:ext cx="1485087" cy="3960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8043" y1="6753" x2="17717" y2="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" y="1151244"/>
            <a:ext cx="1610427" cy="6739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70" y="2675499"/>
            <a:ext cx="1378006" cy="7153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2" y="1759678"/>
            <a:ext cx="1260335" cy="5802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64" y="5627137"/>
            <a:ext cx="1034341" cy="55940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240185" y="1665535"/>
            <a:ext cx="1901580" cy="3244195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27347"/>
          <a:stretch/>
        </p:blipFill>
        <p:spPr>
          <a:xfrm>
            <a:off x="9796224" y="1795572"/>
            <a:ext cx="812862" cy="138710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38199" y="4398320"/>
            <a:ext cx="8325680" cy="508303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0000"/>
            <a:r>
              <a:rPr lang="en-US" altLang="ko-KR" sz="2000" b="1" dirty="0" err="1" smtClean="0">
                <a:solidFill>
                  <a:schemeClr val="bg1"/>
                </a:solidFill>
              </a:rPr>
              <a:t>MapReduce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" y="4288999"/>
            <a:ext cx="1708341" cy="82886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345423" y="3906175"/>
            <a:ext cx="1818455" cy="1255155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8947" l="0" r="100000">
                        <a14:foregroundMark x1="1348" y1="56842" x2="1348" y2="76842"/>
                        <a14:foregroundMark x1="1887" y1="67368" x2="10782" y2="66316"/>
                        <a14:foregroundMark x1="11321" y1="49474" x2="11051" y2="83158"/>
                        <a14:foregroundMark x1="14825" y1="52632" x2="23720" y2="52632"/>
                        <a14:foregroundMark x1="14825" y1="67368" x2="23720" y2="67368"/>
                        <a14:foregroundMark x1="14825" y1="83158" x2="24528" y2="80000"/>
                        <a14:foregroundMark x1="28032" y1="69474" x2="37466" y2="69474"/>
                        <a14:foregroundMark x1="28302" y1="50526" x2="36927" y2="50526"/>
                        <a14:foregroundMark x1="41509" y1="51579" x2="49326" y2="51579"/>
                        <a14:foregroundMark x1="41779" y1="82105" x2="50135" y2="82105"/>
                        <a14:foregroundMark x1="53908" y1="50526" x2="62264" y2="50526"/>
                        <a14:foregroundMark x1="53908" y1="81053" x2="61725" y2="81053"/>
                        <a14:foregroundMark x1="72776" y1="83158" x2="74124" y2="68421"/>
                        <a14:foregroundMark x1="86523" y1="56842" x2="93531" y2="55789"/>
                        <a14:foregroundMark x1="96765" y1="82105" x2="98922" y2="90526"/>
                        <a14:foregroundMark x1="94340" y1="84211" x2="96226" y2="78947"/>
                        <a14:foregroundMark x1="59299" y1="25263" x2="62534" y2="26316"/>
                        <a14:foregroundMark x1="59030" y1="40000" x2="62534" y2="40000"/>
                        <a14:foregroundMark x1="48248" y1="28421" x2="48248" y2="37895"/>
                        <a14:foregroundMark x1="40431" y1="25263" x2="37197" y2="27368"/>
                        <a14:foregroundMark x1="40431" y1="40000" x2="37466" y2="40000"/>
                        <a14:foregroundMark x1="29111" y1="27368" x2="29111" y2="38947"/>
                        <a14:foregroundMark x1="24528" y1="32632" x2="24528" y2="40000"/>
                        <a14:foregroundMark x1="12668" y1="26316" x2="16442" y2="27368"/>
                        <a14:foregroundMark x1="5121" y1="27368" x2="5121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54" y="4331597"/>
            <a:ext cx="1543133" cy="39584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82548" y="1023731"/>
            <a:ext cx="6738729" cy="4446620"/>
          </a:xfrm>
          <a:prstGeom prst="rect">
            <a:avLst/>
          </a:prstGeom>
          <a:noFill/>
          <a:ln w="28575">
            <a:solidFill>
              <a:srgbClr val="814E7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3826" y="1970157"/>
            <a:ext cx="319026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유사도분석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추천시스템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차량별</a:t>
            </a:r>
            <a:r>
              <a:rPr lang="ko-KR" altLang="en-US" sz="1400" dirty="0" smtClean="0">
                <a:solidFill>
                  <a:schemeClr val="bg1"/>
                </a:solidFill>
              </a:rPr>
              <a:t> 추천상품분석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랜덤포레스트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800100" lvl="2" indent="-342900"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chemeClr val="bg1"/>
                </a:solidFill>
              </a:rPr>
              <a:t>차량상태 정상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비정상 분류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군집분석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800100" lvl="3" indent="-342900">
              <a:buFont typeface="Wingdings" panose="05000000000000000000" pitchFamily="2" charset="2"/>
              <a:buChar char="Ø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운전자별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군집형성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10223776" y="4331597"/>
            <a:ext cx="0" cy="83534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384167" y="3657232"/>
            <a:ext cx="1636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Hive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WareHouse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정보 조회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29" name="꺾인 연결선 28"/>
          <p:cNvCxnSpPr>
            <a:stCxn id="18" idx="3"/>
            <a:endCxn id="17" idx="0"/>
          </p:cNvCxnSpPr>
          <p:nvPr/>
        </p:nvCxnSpPr>
        <p:spPr>
          <a:xfrm>
            <a:off x="6478447" y="2049812"/>
            <a:ext cx="1563426" cy="625687"/>
          </a:xfrm>
          <a:prstGeom prst="bentConnector2">
            <a:avLst/>
          </a:prstGeom>
          <a:ln w="38100">
            <a:solidFill>
              <a:srgbClr val="40515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579347" y="1679798"/>
            <a:ext cx="1655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/>
              <a:t>NoteBook</a:t>
            </a:r>
            <a:r>
              <a:rPr lang="en-US" altLang="ko-KR" b="1" dirty="0" smtClean="0"/>
              <a:t> </a:t>
            </a:r>
            <a:r>
              <a:rPr lang="ko-KR" altLang="en-US" sz="1600" b="1" dirty="0" smtClean="0"/>
              <a:t>활용</a:t>
            </a:r>
            <a:endParaRPr lang="en-US" altLang="ko-KR" b="1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632476" y="3657232"/>
            <a:ext cx="0" cy="1509707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5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Impala </a:t>
            </a:r>
            <a:r>
              <a:rPr lang="ko-KR" altLang="en-US" dirty="0" smtClean="0"/>
              <a:t>테이블 조회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28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r="46530" b="64329"/>
          <a:stretch/>
        </p:blipFill>
        <p:spPr>
          <a:xfrm>
            <a:off x="326447" y="1454080"/>
            <a:ext cx="5224888" cy="2297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80" y="4061560"/>
            <a:ext cx="5743640" cy="1870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52406" r="24322" b="344"/>
          <a:stretch/>
        </p:blipFill>
        <p:spPr>
          <a:xfrm>
            <a:off x="326447" y="3751218"/>
            <a:ext cx="5224888" cy="21809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6447" y="1454080"/>
            <a:ext cx="5224888" cy="4478116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326447" y="1029926"/>
            <a:ext cx="9150131" cy="362309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Impala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smtClean="0"/>
              <a:t>Hive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warehouse</a:t>
            </a:r>
            <a:r>
              <a:rPr lang="ko-KR" altLang="en-US" sz="1800" b="1" dirty="0" smtClean="0"/>
              <a:t>의 테이블 정보</a:t>
            </a:r>
            <a:r>
              <a:rPr lang="ko-KR" altLang="en-US" sz="1800" b="1" dirty="0"/>
              <a:t>를</a:t>
            </a:r>
            <a:r>
              <a:rPr lang="ko-KR" altLang="en-US" sz="1800" b="1" dirty="0" smtClean="0"/>
              <a:t> 부속 질의로 조회</a:t>
            </a:r>
            <a:endParaRPr lang="en-US" altLang="ko-KR" sz="1800" b="1" dirty="0" smtClean="0"/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6211433" y="1466055"/>
            <a:ext cx="5142367" cy="679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 smtClean="0"/>
              <a:t>Impala</a:t>
            </a:r>
            <a:r>
              <a:rPr lang="ko-KR" altLang="en-US" sz="1800" b="1" dirty="0" smtClean="0"/>
              <a:t>는 </a:t>
            </a:r>
            <a:r>
              <a:rPr lang="ko-KR" altLang="en-US" sz="1800" b="1" dirty="0" err="1" smtClean="0"/>
              <a:t>맵리듀스를</a:t>
            </a:r>
            <a:r>
              <a:rPr lang="ko-KR" altLang="en-US" sz="1800" b="1" dirty="0" smtClean="0"/>
              <a:t> 사용하지 않고 자체 쿼리 엔진을 사용하여 빠른 속도를 보장함</a:t>
            </a:r>
            <a:endParaRPr lang="en-US" altLang="ko-KR" sz="1800" b="1" dirty="0" smtClean="0"/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6211433" y="2358068"/>
            <a:ext cx="5142368" cy="1032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+</a:t>
            </a:r>
            <a:r>
              <a:rPr lang="ko-KR" altLang="en-US" sz="1800" b="1" dirty="0" smtClean="0"/>
              <a:t>차량운행정보 테이블에서 인라인 뷰 질의로 지역별로 평균주행속도가 가장 높은 차량번호와 평균주행속도 조회</a:t>
            </a:r>
            <a:endParaRPr lang="en-US" altLang="ko-KR" sz="1800" b="1" dirty="0" smtClean="0"/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5738780" y="3751218"/>
            <a:ext cx="5919820" cy="39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Hue</a:t>
            </a:r>
            <a:r>
              <a:rPr lang="ko-KR" altLang="en-US" sz="1800" b="1" dirty="0" smtClean="0"/>
              <a:t> 그래프 사용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지역별 과속 차량의 평균주행속도</a:t>
            </a:r>
            <a:r>
              <a:rPr lang="en-US" altLang="ko-KR" sz="1800" b="1" dirty="0" smtClean="0"/>
              <a:t>)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041882" y="2943401"/>
            <a:ext cx="136074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11967" y="3157347"/>
            <a:ext cx="117317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16113" y="3684885"/>
            <a:ext cx="61925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11" idx="1"/>
          </p:cNvCxnSpPr>
          <p:nvPr/>
        </p:nvCxnSpPr>
        <p:spPr>
          <a:xfrm flipV="1">
            <a:off x="5451231" y="2874175"/>
            <a:ext cx="760202" cy="910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Zeppelin </a:t>
            </a:r>
            <a:r>
              <a:rPr lang="ko-KR" altLang="en-US" dirty="0" smtClean="0"/>
              <a:t>노트북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29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2" b="33941"/>
          <a:stretch/>
        </p:blipFill>
        <p:spPr>
          <a:xfrm>
            <a:off x="433124" y="1496451"/>
            <a:ext cx="6500685" cy="1849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54" b="67198"/>
          <a:stretch/>
        </p:blipFill>
        <p:spPr>
          <a:xfrm>
            <a:off x="433124" y="3346059"/>
            <a:ext cx="3523219" cy="1397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7" r="88425" b="17577"/>
          <a:stretch/>
        </p:blipFill>
        <p:spPr>
          <a:xfrm>
            <a:off x="4108645" y="3337629"/>
            <a:ext cx="1358705" cy="139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4" t="32908" r="39135" b="17385"/>
          <a:stretch/>
        </p:blipFill>
        <p:spPr>
          <a:xfrm>
            <a:off x="5594660" y="3346059"/>
            <a:ext cx="1339149" cy="13979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34676"/>
          <a:stretch/>
        </p:blipFill>
        <p:spPr>
          <a:xfrm>
            <a:off x="449060" y="4755178"/>
            <a:ext cx="11126133" cy="17275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35847"/>
          <a:stretch/>
        </p:blipFill>
        <p:spPr>
          <a:xfrm>
            <a:off x="6177726" y="5455234"/>
            <a:ext cx="5175715" cy="8026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36607"/>
          <a:stretch/>
        </p:blipFill>
        <p:spPr>
          <a:xfrm>
            <a:off x="793424" y="5447064"/>
            <a:ext cx="5334001" cy="810868"/>
          </a:xfrm>
          <a:prstGeom prst="rect">
            <a:avLst/>
          </a:prstGeom>
        </p:spPr>
      </p:pic>
      <p:sp>
        <p:nvSpPr>
          <p:cNvPr id="12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326447" y="1029926"/>
            <a:ext cx="10112953" cy="362309"/>
          </a:xfrm>
        </p:spPr>
        <p:txBody>
          <a:bodyPr>
            <a:normAutofit/>
          </a:bodyPr>
          <a:lstStyle/>
          <a:p>
            <a:r>
              <a:rPr lang="en-US" altLang="ko-KR" sz="1800" b="1" dirty="0" err="1" smtClean="0"/>
              <a:t>Zepplelin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노트북에서 </a:t>
            </a:r>
            <a:r>
              <a:rPr lang="en-US" altLang="ko-KR" sz="1800" b="1" dirty="0" smtClean="0"/>
              <a:t>Spark</a:t>
            </a:r>
            <a:r>
              <a:rPr lang="ko-KR" altLang="en-US" sz="1800" b="1" dirty="0" smtClean="0"/>
              <a:t>를 사용하여 </a:t>
            </a:r>
            <a:r>
              <a:rPr lang="en-US" altLang="ko-KR" sz="1800" b="1" dirty="0" smtClean="0"/>
              <a:t>warehouse</a:t>
            </a:r>
            <a:r>
              <a:rPr lang="ko-KR" altLang="en-US" sz="1800" b="1" dirty="0" smtClean="0"/>
              <a:t>의 데이터 정보 조회 및 시각화 </a:t>
            </a:r>
            <a:endParaRPr lang="en-US" altLang="ko-KR" sz="1800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449059" y="1484450"/>
            <a:ext cx="6484750" cy="1845269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9059" y="3373997"/>
            <a:ext cx="6484750" cy="1369521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9059" y="4773016"/>
            <a:ext cx="11027353" cy="1690694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6949743" y="1484450"/>
            <a:ext cx="4889831" cy="185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Scala</a:t>
            </a:r>
            <a:r>
              <a:rPr lang="ko-KR" altLang="en-US" sz="1800" b="1" dirty="0" smtClean="0"/>
              <a:t>를 이용한 임시 테이블 생성</a:t>
            </a:r>
            <a:endParaRPr lang="en-US" altLang="ko-KR" sz="1800" b="1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Warehouse</a:t>
            </a:r>
            <a:r>
              <a:rPr lang="ko-KR" altLang="en-US" sz="1400" dirty="0" smtClean="0"/>
              <a:t>에서 데이터 파일 가져오기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Class </a:t>
            </a:r>
            <a:r>
              <a:rPr lang="ko-KR" altLang="en-US" sz="1400" dirty="0" smtClean="0"/>
              <a:t>특수 객체 생성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데이터파일에서 </a:t>
            </a:r>
            <a:r>
              <a:rPr lang="en-US" altLang="ko-KR" sz="1400" dirty="0" smtClean="0"/>
              <a:t>“,”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split</a:t>
            </a:r>
            <a:r>
              <a:rPr lang="ko-KR" altLang="en-US" sz="1400" dirty="0" smtClean="0"/>
              <a:t>한 </a:t>
            </a:r>
            <a:r>
              <a:rPr lang="en-US" altLang="ko-KR" sz="1400" dirty="0" smtClean="0"/>
              <a:t>Array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객체에 담기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err="1" smtClean="0"/>
              <a:t>DataFrame</a:t>
            </a:r>
            <a:r>
              <a:rPr lang="ko-KR" altLang="en-US" sz="1400" dirty="0" smtClean="0"/>
              <a:t>형태로 </a:t>
            </a:r>
            <a:r>
              <a:rPr lang="ko-KR" altLang="en-US" sz="1400" dirty="0" err="1" smtClean="0"/>
              <a:t>임시테이블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endParaRPr lang="en-US" altLang="ko-KR" sz="1800" b="1" dirty="0" smtClean="0"/>
          </a:p>
        </p:txBody>
      </p:sp>
      <p:sp>
        <p:nvSpPr>
          <p:cNvPr id="17" name="텍스트 개체 틀 3"/>
          <p:cNvSpPr txBox="1">
            <a:spLocks/>
          </p:cNvSpPr>
          <p:nvPr/>
        </p:nvSpPr>
        <p:spPr>
          <a:xfrm>
            <a:off x="6949743" y="3373997"/>
            <a:ext cx="4889832" cy="1362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Spark </a:t>
            </a:r>
            <a:r>
              <a:rPr lang="en-US" altLang="ko-KR" sz="1800" b="1" dirty="0" err="1" smtClean="0"/>
              <a:t>Sql</a:t>
            </a:r>
            <a:r>
              <a:rPr lang="ko-KR" altLang="en-US" sz="1800" b="1" dirty="0" smtClean="0"/>
              <a:t>를 이용한 테이블 조회 및 시각화</a:t>
            </a:r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지역별 평균 주행속도 조회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smtClean="0"/>
              <a:t>Zeppelin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Bar, Pie, Line, Dot </a:t>
            </a:r>
            <a:r>
              <a:rPr lang="ko-KR" altLang="en-US" sz="1400" dirty="0" smtClean="0"/>
              <a:t>등의 그래프형태로 시각화를 제공</a:t>
            </a:r>
            <a:endParaRPr lang="en-US" altLang="ko-KR" sz="1400" dirty="0"/>
          </a:p>
          <a:p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4487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목적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838200" y="1449387"/>
            <a:ext cx="10651958" cy="216305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600" dirty="0" smtClean="0"/>
              <a:t>빅데이터 기술인 </a:t>
            </a:r>
            <a:r>
              <a:rPr lang="ko-KR" altLang="en-US" sz="2600" dirty="0" err="1" smtClean="0"/>
              <a:t>하둡</a:t>
            </a:r>
            <a:r>
              <a:rPr lang="ko-KR" altLang="en-US" sz="2600" dirty="0" smtClean="0"/>
              <a:t> 에코시스템을 구축해보고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자동차 시뮬레이터를 이용하여 수집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적재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탐색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분석까지의 전체 프로세스 과정을 수행하기 위함</a:t>
            </a:r>
            <a:endParaRPr lang="en-US" altLang="ko-KR" sz="2600" dirty="0" smtClean="0"/>
          </a:p>
          <a:p>
            <a:pPr marL="0" indent="0" algn="r">
              <a:lnSpc>
                <a:spcPct val="120000"/>
              </a:lnSpc>
              <a:buNone/>
            </a:pPr>
            <a:r>
              <a:rPr lang="ko-KR" altLang="en-US" sz="1500" dirty="0" smtClean="0"/>
              <a:t>시뮬레이터 출처</a:t>
            </a:r>
            <a:r>
              <a:rPr lang="en-US" altLang="ko-KR" sz="1500" dirty="0" smtClean="0"/>
              <a:t>: (</a:t>
            </a:r>
            <a:r>
              <a:rPr lang="ko-KR" altLang="en-US" sz="1500" dirty="0" smtClean="0"/>
              <a:t>저</a:t>
            </a:r>
            <a:r>
              <a:rPr lang="en-US" altLang="ko-KR" sz="1500" dirty="0" smtClean="0"/>
              <a:t>)</a:t>
            </a:r>
            <a:r>
              <a:rPr lang="ko-KR" altLang="en-US" sz="1500" dirty="0" err="1" smtClean="0"/>
              <a:t>김강원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실무로 배우는 빅데이터 기술</a:t>
            </a:r>
            <a:endParaRPr lang="en-US" altLang="ko-KR" sz="1500" dirty="0" smtClean="0"/>
          </a:p>
          <a:p>
            <a:pPr algn="just">
              <a:lnSpc>
                <a:spcPct val="120000"/>
              </a:lnSpc>
            </a:pPr>
            <a:endParaRPr lang="en-US" altLang="ko-KR" dirty="0"/>
          </a:p>
          <a:p>
            <a:pPr algn="just">
              <a:lnSpc>
                <a:spcPct val="120000"/>
              </a:lnSpc>
            </a:pPr>
            <a:r>
              <a:rPr lang="ko-KR" altLang="en-US" sz="2600" dirty="0" smtClean="0"/>
              <a:t>빅데이터</a:t>
            </a:r>
            <a:r>
              <a:rPr lang="en-US" altLang="ko-KR" sz="2600" dirty="0" smtClean="0"/>
              <a:t>(3V)</a:t>
            </a:r>
            <a:endParaRPr lang="ko-KR" altLang="en-US" sz="2600" dirty="0"/>
          </a:p>
        </p:txBody>
      </p:sp>
      <p:sp>
        <p:nvSpPr>
          <p:cNvPr id="6" name="타원 5"/>
          <p:cNvSpPr/>
          <p:nvPr/>
        </p:nvSpPr>
        <p:spPr>
          <a:xfrm>
            <a:off x="1536963" y="3927641"/>
            <a:ext cx="2069431" cy="2069431"/>
          </a:xfrm>
          <a:prstGeom prst="ellipse">
            <a:avLst/>
          </a:prstGeom>
          <a:solidFill>
            <a:srgbClr val="405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+mn-ea"/>
              </a:rPr>
              <a:t>Volume</a:t>
            </a:r>
          </a:p>
          <a:p>
            <a:pPr algn="ctr"/>
            <a:r>
              <a:rPr lang="en-US" altLang="ko-KR" sz="2400" b="1" dirty="0" smtClean="0">
                <a:latin typeface="+mn-ea"/>
              </a:rPr>
              <a:t>(</a:t>
            </a:r>
            <a:r>
              <a:rPr lang="ko-KR" altLang="en-US" sz="2400" b="1" dirty="0" smtClean="0">
                <a:latin typeface="+mn-ea"/>
              </a:rPr>
              <a:t>크기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48999" y="3927642"/>
            <a:ext cx="2069431" cy="2069431"/>
          </a:xfrm>
          <a:prstGeom prst="ellipse">
            <a:avLst/>
          </a:prstGeom>
          <a:solidFill>
            <a:srgbClr val="F17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+mn-ea"/>
              </a:rPr>
              <a:t>Velocity</a:t>
            </a:r>
          </a:p>
          <a:p>
            <a:pPr algn="ctr"/>
            <a:r>
              <a:rPr lang="en-US" altLang="ko-KR" sz="2400" b="1" dirty="0" smtClean="0">
                <a:latin typeface="+mn-ea"/>
              </a:rPr>
              <a:t>(</a:t>
            </a:r>
            <a:r>
              <a:rPr lang="ko-KR" altLang="en-US" sz="2400" b="1" dirty="0" smtClean="0">
                <a:latin typeface="+mn-ea"/>
              </a:rPr>
              <a:t>속도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761035" y="3927641"/>
            <a:ext cx="2069431" cy="2069431"/>
          </a:xfrm>
          <a:prstGeom prst="ellipse">
            <a:avLst/>
          </a:prstGeom>
          <a:solidFill>
            <a:srgbClr val="7BB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+mn-ea"/>
              </a:rPr>
              <a:t>Variety</a:t>
            </a:r>
          </a:p>
          <a:p>
            <a:pPr algn="ctr"/>
            <a:r>
              <a:rPr lang="en-US" altLang="ko-KR" sz="2400" b="1" dirty="0" smtClean="0">
                <a:latin typeface="+mn-ea"/>
              </a:rPr>
              <a:t>(</a:t>
            </a:r>
            <a:r>
              <a:rPr lang="ko-KR" altLang="en-US" sz="2400" b="1" dirty="0" smtClean="0">
                <a:latin typeface="+mn-ea"/>
              </a:rPr>
              <a:t>다양성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Mahout(</a:t>
            </a:r>
            <a:r>
              <a:rPr lang="ko-KR" altLang="en-US" dirty="0" err="1" smtClean="0"/>
              <a:t>추천시스템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-382" r="52749" b="55498"/>
          <a:stretch/>
        </p:blipFill>
        <p:spPr>
          <a:xfrm>
            <a:off x="5553555" y="1259684"/>
            <a:ext cx="5800243" cy="1365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6"/>
          <a:stretch/>
        </p:blipFill>
        <p:spPr>
          <a:xfrm>
            <a:off x="6791652" y="2627699"/>
            <a:ext cx="3324047" cy="1079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2"/>
          <a:stretch/>
        </p:blipFill>
        <p:spPr>
          <a:xfrm>
            <a:off x="5553557" y="4118444"/>
            <a:ext cx="5800242" cy="462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r="1797" b="52182"/>
          <a:stretch/>
        </p:blipFill>
        <p:spPr>
          <a:xfrm>
            <a:off x="5553556" y="4675618"/>
            <a:ext cx="5800243" cy="14532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53555" y="1259684"/>
            <a:ext cx="5800243" cy="244785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53553" y="4087643"/>
            <a:ext cx="5800243" cy="204126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81013" y="1482195"/>
            <a:ext cx="4714875" cy="1131453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800" b="1" dirty="0" smtClean="0"/>
              <a:t>운전자</a:t>
            </a:r>
            <a:r>
              <a:rPr lang="en-US" altLang="ko-KR" sz="1800" b="1" dirty="0" smtClean="0"/>
              <a:t>+</a:t>
            </a:r>
            <a:r>
              <a:rPr lang="ko-KR" altLang="en-US" sz="1800" b="1" dirty="0" err="1" smtClean="0"/>
              <a:t>구매이력</a:t>
            </a:r>
            <a:r>
              <a:rPr lang="ko-KR" altLang="en-US" sz="1800" b="1" dirty="0" smtClean="0"/>
              <a:t> 테이블의</a:t>
            </a:r>
            <a:endParaRPr lang="en-US" altLang="ko-KR" sz="18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800" b="1" dirty="0" smtClean="0"/>
              <a:t>차량번호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구매아이템을 </a:t>
            </a:r>
            <a:r>
              <a:rPr lang="ko-KR" altLang="en-US" sz="1800" b="1" dirty="0" err="1" smtClean="0"/>
              <a:t>해시코드로</a:t>
            </a:r>
            <a:r>
              <a:rPr lang="ko-KR" altLang="en-US" sz="1800" b="1" dirty="0" smtClean="0"/>
              <a:t> 변환하여 로컬디렉토리에 저장</a:t>
            </a:r>
            <a:endParaRPr lang="en-US" altLang="ko-KR" sz="1800" b="1" dirty="0" smtClean="0"/>
          </a:p>
        </p:txBody>
      </p:sp>
      <p:cxnSp>
        <p:nvCxnSpPr>
          <p:cNvPr id="12" name="직선 화살표 연결선 11"/>
          <p:cNvCxnSpPr>
            <a:stCxn id="11" idx="2"/>
            <a:endCxn id="14" idx="0"/>
          </p:cNvCxnSpPr>
          <p:nvPr/>
        </p:nvCxnSpPr>
        <p:spPr>
          <a:xfrm>
            <a:off x="2838451" y="2613648"/>
            <a:ext cx="0" cy="36298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3"/>
          <p:cNvSpPr txBox="1">
            <a:spLocks/>
          </p:cNvSpPr>
          <p:nvPr/>
        </p:nvSpPr>
        <p:spPr>
          <a:xfrm>
            <a:off x="481013" y="4204436"/>
            <a:ext cx="4714875" cy="376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머하웃의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추천시스템</a:t>
            </a:r>
            <a:r>
              <a:rPr lang="ko-KR" altLang="en-US" sz="1800" b="1" dirty="0" smtClean="0"/>
              <a:t> 실행</a:t>
            </a:r>
            <a:endParaRPr lang="en-US" altLang="ko-KR" sz="1800" b="1" dirty="0" smtClean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481013" y="2976633"/>
            <a:ext cx="4714876" cy="7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로컬디렉토리에서 변환된 데이터 확인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HDFS</a:t>
            </a:r>
            <a:r>
              <a:rPr lang="ko-KR" altLang="en-US" sz="1800" b="1" dirty="0" smtClean="0"/>
              <a:t>에 적재</a:t>
            </a:r>
            <a:endParaRPr lang="en-US" altLang="ko-KR" sz="1800" b="1" dirty="0" smtClean="0"/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481013" y="5335587"/>
            <a:ext cx="4714875" cy="327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추천아이템</a:t>
            </a:r>
            <a:r>
              <a:rPr lang="en-US" altLang="ko-KR" sz="1800" b="1" dirty="0" smtClean="0"/>
              <a:t>(1~3</a:t>
            </a:r>
            <a:r>
              <a:rPr lang="ko-KR" altLang="en-US" sz="1800" b="1" dirty="0" smtClean="0"/>
              <a:t>순위</a:t>
            </a:r>
            <a:r>
              <a:rPr lang="en-US" altLang="ko-KR" sz="1800" b="1" dirty="0" smtClean="0"/>
              <a:t>) </a:t>
            </a:r>
            <a:r>
              <a:rPr lang="ko-KR" altLang="en-US" sz="1800" b="1" dirty="0" smtClean="0"/>
              <a:t>확인</a:t>
            </a:r>
            <a:endParaRPr lang="en-US" altLang="ko-KR" sz="1800" b="1" dirty="0" smtClean="0"/>
          </a:p>
        </p:txBody>
      </p:sp>
      <p:cxnSp>
        <p:nvCxnSpPr>
          <p:cNvPr id="17" name="직선 화살표 연결선 16"/>
          <p:cNvCxnSpPr>
            <a:stCxn id="13" idx="2"/>
            <a:endCxn id="16" idx="0"/>
          </p:cNvCxnSpPr>
          <p:nvPr/>
        </p:nvCxnSpPr>
        <p:spPr>
          <a:xfrm>
            <a:off x="2838451" y="4580813"/>
            <a:ext cx="0" cy="75477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4" idx="2"/>
            <a:endCxn id="13" idx="0"/>
          </p:cNvCxnSpPr>
          <p:nvPr/>
        </p:nvCxnSpPr>
        <p:spPr>
          <a:xfrm>
            <a:off x="2838451" y="3707537"/>
            <a:ext cx="0" cy="49689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Mahout(</a:t>
            </a:r>
            <a:r>
              <a:rPr lang="ko-KR" altLang="en-US" dirty="0" err="1" smtClean="0"/>
              <a:t>랜덤포레스트</a:t>
            </a:r>
            <a:r>
              <a:rPr lang="en-US" altLang="ko-KR" dirty="0" smtClean="0"/>
              <a:t>(1))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31</a:t>
            </a:fld>
            <a:endParaRPr 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416061" y="1080355"/>
            <a:ext cx="6624791" cy="1256170"/>
            <a:chOff x="5416061" y="1080355"/>
            <a:chExt cx="6624791" cy="12561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023"/>
            <a:stretch/>
          </p:blipFill>
          <p:spPr>
            <a:xfrm>
              <a:off x="5477607" y="1080355"/>
              <a:ext cx="6563245" cy="125617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416061" y="1080355"/>
              <a:ext cx="6513478" cy="1256170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16061" y="4930362"/>
            <a:ext cx="6513478" cy="1425988"/>
            <a:chOff x="5416061" y="4930362"/>
            <a:chExt cx="6513478" cy="14259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778"/>
            <a:stretch/>
          </p:blipFill>
          <p:spPr>
            <a:xfrm>
              <a:off x="5416061" y="5566596"/>
              <a:ext cx="6513477" cy="74579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005"/>
            <a:stretch/>
          </p:blipFill>
          <p:spPr>
            <a:xfrm>
              <a:off x="5416061" y="4930362"/>
              <a:ext cx="6513478" cy="63623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416061" y="4930362"/>
              <a:ext cx="6513478" cy="1425988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416061" y="2607200"/>
            <a:ext cx="6543308" cy="2052488"/>
            <a:chOff x="5416061" y="2572266"/>
            <a:chExt cx="6543308" cy="205248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" r="212" b="75292"/>
            <a:stretch/>
          </p:blipFill>
          <p:spPr>
            <a:xfrm>
              <a:off x="5477607" y="3298263"/>
              <a:ext cx="6481762" cy="2828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" r="224" b="51080"/>
            <a:stretch/>
          </p:blipFill>
          <p:spPr>
            <a:xfrm>
              <a:off x="5416061" y="2585859"/>
              <a:ext cx="6513478" cy="64706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416061" y="2572266"/>
              <a:ext cx="6513478" cy="2052488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2" t="31290" r="72379" b="56646"/>
            <a:stretch/>
          </p:blipFill>
          <p:spPr>
            <a:xfrm>
              <a:off x="5477607" y="3595128"/>
              <a:ext cx="3565336" cy="288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6" t="83946" r="8102" b="5238"/>
            <a:stretch/>
          </p:blipFill>
          <p:spPr>
            <a:xfrm>
              <a:off x="5477607" y="4274822"/>
              <a:ext cx="5583200" cy="288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35" t="73832" r="9781" b="15572"/>
            <a:stretch/>
          </p:blipFill>
          <p:spPr>
            <a:xfrm>
              <a:off x="5477607" y="3927158"/>
              <a:ext cx="4991816" cy="288000"/>
            </a:xfrm>
            <a:prstGeom prst="rect">
              <a:avLst/>
            </a:prstGeom>
          </p:spPr>
        </p:pic>
      </p:grpSp>
      <p:sp>
        <p:nvSpPr>
          <p:cNvPr id="21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81013" y="1091263"/>
            <a:ext cx="4714875" cy="124526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smtClean="0"/>
              <a:t>운전자</a:t>
            </a:r>
            <a:r>
              <a:rPr lang="en-US" altLang="ko-KR" sz="1700" b="1" dirty="0" smtClean="0"/>
              <a:t>+</a:t>
            </a:r>
            <a:r>
              <a:rPr lang="ko-KR" altLang="en-US" sz="1700" b="1" dirty="0" smtClean="0"/>
              <a:t>차량상태 테이블에서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smtClean="0"/>
              <a:t>차량 </a:t>
            </a:r>
            <a:r>
              <a:rPr lang="ko-KR" altLang="en-US" sz="1700" b="1" dirty="0" err="1" smtClean="0"/>
              <a:t>상태별</a:t>
            </a:r>
            <a:r>
              <a:rPr lang="ko-KR" altLang="en-US" sz="1700" b="1" dirty="0" smtClean="0"/>
              <a:t> 정상</a:t>
            </a:r>
            <a:r>
              <a:rPr lang="en-US" altLang="ko-KR" sz="1700" b="1" dirty="0" smtClean="0"/>
              <a:t>(normal)/</a:t>
            </a:r>
            <a:r>
              <a:rPr lang="ko-KR" altLang="en-US" sz="1700" b="1" dirty="0" smtClean="0"/>
              <a:t>비정상</a:t>
            </a:r>
            <a:r>
              <a:rPr lang="en-US" altLang="ko-KR" sz="1700" b="1" dirty="0" smtClean="0"/>
              <a:t>(abnormal)</a:t>
            </a:r>
            <a:r>
              <a:rPr lang="ko-KR" altLang="en-US" sz="1700" b="1" dirty="0" smtClean="0"/>
              <a:t> 분류하여 로컬 파일 생성</a:t>
            </a:r>
            <a:endParaRPr lang="en-US" altLang="ko-KR" sz="1700" b="1" dirty="0" smtClean="0"/>
          </a:p>
        </p:txBody>
      </p:sp>
      <p:cxnSp>
        <p:nvCxnSpPr>
          <p:cNvPr id="22" name="직선 화살표 연결선 21"/>
          <p:cNvCxnSpPr>
            <a:stCxn id="21" idx="2"/>
            <a:endCxn id="24" idx="0"/>
          </p:cNvCxnSpPr>
          <p:nvPr/>
        </p:nvCxnSpPr>
        <p:spPr>
          <a:xfrm>
            <a:off x="2838451" y="2336525"/>
            <a:ext cx="0" cy="64010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3"/>
          <p:cNvSpPr txBox="1">
            <a:spLocks/>
          </p:cNvSpPr>
          <p:nvPr/>
        </p:nvSpPr>
        <p:spPr>
          <a:xfrm>
            <a:off x="481013" y="4930362"/>
            <a:ext cx="4714875" cy="376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훈련 데이터와 테스트 데이터 </a:t>
            </a:r>
            <a:r>
              <a:rPr lang="en-US" altLang="ko-KR" sz="1800" b="1" dirty="0" smtClean="0"/>
              <a:t>7:3</a:t>
            </a:r>
            <a:r>
              <a:rPr lang="ko-KR" altLang="en-US" sz="1800" b="1" dirty="0"/>
              <a:t> </a:t>
            </a:r>
            <a:r>
              <a:rPr lang="ko-KR" altLang="en-US" sz="1800" b="1" dirty="0" smtClean="0"/>
              <a:t>분리</a:t>
            </a:r>
            <a:endParaRPr lang="en-US" altLang="ko-KR" sz="1800" b="1" dirty="0" smtClean="0"/>
          </a:p>
        </p:txBody>
      </p:sp>
      <p:sp>
        <p:nvSpPr>
          <p:cNvPr id="24" name="텍스트 개체 틀 3"/>
          <p:cNvSpPr txBox="1">
            <a:spLocks/>
          </p:cNvSpPr>
          <p:nvPr/>
        </p:nvSpPr>
        <p:spPr>
          <a:xfrm>
            <a:off x="481013" y="2976634"/>
            <a:ext cx="4714876" cy="11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Descripter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파일 생성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데이터 형식 지정 파일</a:t>
            </a:r>
            <a:r>
              <a:rPr lang="en-US" altLang="ko-KR" sz="1800" b="1" dirty="0" smtClean="0"/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(</a:t>
            </a:r>
            <a:r>
              <a:rPr lang="en-US" altLang="ko-KR" sz="1800" b="1" dirty="0" err="1" smtClean="0"/>
              <a:t>L:label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목표변수</a:t>
            </a:r>
            <a:r>
              <a:rPr lang="en-US" altLang="ko-KR" sz="1800" b="1" dirty="0" smtClean="0"/>
              <a:t>)</a:t>
            </a:r>
          </a:p>
        </p:txBody>
      </p:sp>
      <p:sp>
        <p:nvSpPr>
          <p:cNvPr id="25" name="텍스트 개체 틀 3"/>
          <p:cNvSpPr txBox="1">
            <a:spLocks/>
          </p:cNvSpPr>
          <p:nvPr/>
        </p:nvSpPr>
        <p:spPr>
          <a:xfrm>
            <a:off x="481013" y="5761335"/>
            <a:ext cx="4714875" cy="76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err="1" smtClean="0"/>
              <a:t>머하웃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랜덤포레스트</a:t>
            </a:r>
            <a:r>
              <a:rPr lang="ko-KR" altLang="en-US" sz="1800" b="1" dirty="0" smtClean="0"/>
              <a:t> 모델 실행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(Tree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사용변수</a:t>
            </a:r>
            <a:r>
              <a:rPr lang="en-US" altLang="ko-KR" sz="1800" b="1" dirty="0" smtClean="0"/>
              <a:t>:7</a:t>
            </a:r>
            <a:r>
              <a:rPr lang="ko-KR" altLang="en-US" sz="1800" b="1" dirty="0" smtClean="0"/>
              <a:t>개</a:t>
            </a:r>
            <a:r>
              <a:rPr lang="en-US" altLang="ko-KR" sz="1800" b="1" dirty="0" smtClean="0"/>
              <a:t>, Tree</a:t>
            </a:r>
            <a:r>
              <a:rPr lang="ko-KR" altLang="en-US" sz="1800" b="1" dirty="0" smtClean="0"/>
              <a:t> 개수</a:t>
            </a:r>
            <a:r>
              <a:rPr lang="en-US" altLang="ko-KR" sz="1800" b="1" dirty="0" smtClean="0"/>
              <a:t>:100</a:t>
            </a:r>
            <a:r>
              <a:rPr lang="ko-KR" altLang="en-US" sz="1800" b="1" dirty="0" smtClean="0"/>
              <a:t>개</a:t>
            </a:r>
            <a:r>
              <a:rPr lang="en-US" altLang="ko-KR" sz="1800" b="1" dirty="0" smtClean="0"/>
              <a:t>)</a:t>
            </a:r>
          </a:p>
        </p:txBody>
      </p:sp>
      <p:cxnSp>
        <p:nvCxnSpPr>
          <p:cNvPr id="26" name="직선 화살표 연결선 25"/>
          <p:cNvCxnSpPr>
            <a:stCxn id="23" idx="2"/>
            <a:endCxn id="25" idx="0"/>
          </p:cNvCxnSpPr>
          <p:nvPr/>
        </p:nvCxnSpPr>
        <p:spPr>
          <a:xfrm>
            <a:off x="2838451" y="5306739"/>
            <a:ext cx="0" cy="454596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4" idx="2"/>
            <a:endCxn id="23" idx="0"/>
          </p:cNvCxnSpPr>
          <p:nvPr/>
        </p:nvCxnSpPr>
        <p:spPr>
          <a:xfrm>
            <a:off x="2838451" y="4076700"/>
            <a:ext cx="0" cy="853662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260849" y="3272563"/>
            <a:ext cx="338822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584324" y="4584194"/>
            <a:ext cx="355015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1163301" y="1270289"/>
            <a:ext cx="766238" cy="1066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>
            <a:off x="8384674" y="5387113"/>
            <a:ext cx="184517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650999" y="6298828"/>
            <a:ext cx="120700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Mahout(</a:t>
            </a:r>
            <a:r>
              <a:rPr lang="ko-KR" altLang="en-US" dirty="0" err="1" smtClean="0"/>
              <a:t>랜덤포레스트</a:t>
            </a:r>
            <a:r>
              <a:rPr lang="en-US" altLang="ko-KR" dirty="0" smtClean="0"/>
              <a:t>(2))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32</a:t>
            </a:fld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9" b="-1"/>
          <a:stretch/>
        </p:blipFill>
        <p:spPr>
          <a:xfrm>
            <a:off x="5607220" y="1757791"/>
            <a:ext cx="6155734" cy="3666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0" y="5431242"/>
            <a:ext cx="5746580" cy="1025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2"/>
          <a:stretch/>
        </p:blipFill>
        <p:spPr>
          <a:xfrm>
            <a:off x="5607220" y="1048912"/>
            <a:ext cx="6155734" cy="7088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07220" y="1048912"/>
            <a:ext cx="6155734" cy="427043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07220" y="5431242"/>
            <a:ext cx="6155734" cy="1025840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81013" y="1048913"/>
            <a:ext cx="4714875" cy="903712"/>
          </a:xfrm>
        </p:spPr>
        <p:txBody>
          <a:bodyPr anchor="ctr">
            <a:normAutofit lnSpcReduction="10000"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800" b="1" dirty="0" smtClean="0"/>
              <a:t>테스트 데이터를 사용하여</a:t>
            </a:r>
            <a:endParaRPr lang="en-US" altLang="ko-KR" sz="18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800" b="1" dirty="0" smtClean="0"/>
              <a:t>모델 평가</a:t>
            </a:r>
            <a:endParaRPr lang="en-US" altLang="ko-KR" sz="1800" b="1" dirty="0" smtClean="0"/>
          </a:p>
        </p:txBody>
      </p:sp>
      <p:cxnSp>
        <p:nvCxnSpPr>
          <p:cNvPr id="10" name="직선 화살표 연결선 9"/>
          <p:cNvCxnSpPr>
            <a:stCxn id="9" idx="2"/>
            <a:endCxn id="12" idx="0"/>
          </p:cNvCxnSpPr>
          <p:nvPr/>
        </p:nvCxnSpPr>
        <p:spPr>
          <a:xfrm>
            <a:off x="2838451" y="1952625"/>
            <a:ext cx="0" cy="152688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481013" y="3479510"/>
            <a:ext cx="4714876" cy="773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평가 결과 확인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정확도</a:t>
            </a:r>
            <a:r>
              <a:rPr lang="en-US" altLang="ko-KR" sz="1800" b="1" dirty="0" smtClean="0"/>
              <a:t>: 97.371 %</a:t>
            </a:r>
          </a:p>
        </p:txBody>
      </p:sp>
      <p:sp>
        <p:nvSpPr>
          <p:cNvPr id="13" name="텍스트 개체 틀 3"/>
          <p:cNvSpPr txBox="1">
            <a:spLocks/>
          </p:cNvSpPr>
          <p:nvPr/>
        </p:nvSpPr>
        <p:spPr>
          <a:xfrm>
            <a:off x="481013" y="5780266"/>
            <a:ext cx="4714875" cy="327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모델을 사용하여 정상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비정상 확인</a:t>
            </a:r>
            <a:endParaRPr lang="en-US" altLang="ko-KR" sz="1800" b="1" dirty="0" smtClean="0"/>
          </a:p>
        </p:txBody>
      </p:sp>
      <p:cxnSp>
        <p:nvCxnSpPr>
          <p:cNvPr id="14" name="직선 화살표 연결선 13"/>
          <p:cNvCxnSpPr>
            <a:stCxn id="12" idx="2"/>
            <a:endCxn id="13" idx="0"/>
          </p:cNvCxnSpPr>
          <p:nvPr/>
        </p:nvCxnSpPr>
        <p:spPr>
          <a:xfrm>
            <a:off x="2838451" y="4253381"/>
            <a:ext cx="0" cy="152688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982200" y="2244749"/>
            <a:ext cx="733425" cy="43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07220" y="3312353"/>
            <a:ext cx="3593930" cy="43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Mahout(</a:t>
            </a:r>
            <a:r>
              <a:rPr lang="ko-KR" altLang="en-US" dirty="0" smtClean="0"/>
              <a:t>군집분석</a:t>
            </a:r>
            <a:r>
              <a:rPr lang="en-US" altLang="ko-KR" dirty="0" smtClean="0"/>
              <a:t>(Canopy))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462349" y="1316938"/>
            <a:ext cx="6262923" cy="1045868"/>
            <a:chOff x="5462351" y="1202638"/>
            <a:chExt cx="6262923" cy="10458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2" b="45924"/>
            <a:stretch/>
          </p:blipFill>
          <p:spPr>
            <a:xfrm>
              <a:off x="5462352" y="1210220"/>
              <a:ext cx="4091310" cy="103828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462351" y="1202638"/>
              <a:ext cx="6262923" cy="1045868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2349" y="2737461"/>
            <a:ext cx="6296495" cy="1500478"/>
            <a:chOff x="5462350" y="2499633"/>
            <a:chExt cx="6296495" cy="15004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" b="92404"/>
            <a:stretch/>
          </p:blipFill>
          <p:spPr>
            <a:xfrm>
              <a:off x="5462352" y="2507665"/>
              <a:ext cx="6296493" cy="4150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516"/>
            <a:stretch/>
          </p:blipFill>
          <p:spPr>
            <a:xfrm>
              <a:off x="5462353" y="2990344"/>
              <a:ext cx="6296492" cy="100976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462350" y="2499633"/>
              <a:ext cx="6262923" cy="1500478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62349" y="4612594"/>
            <a:ext cx="6296496" cy="1555800"/>
            <a:chOff x="5462349" y="4498294"/>
            <a:chExt cx="6296496" cy="1555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2"/>
            <a:stretch/>
          </p:blipFill>
          <p:spPr>
            <a:xfrm>
              <a:off x="5462352" y="4498295"/>
              <a:ext cx="6296493" cy="43151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" b="5798"/>
            <a:stretch/>
          </p:blipFill>
          <p:spPr>
            <a:xfrm>
              <a:off x="5462353" y="5066456"/>
              <a:ext cx="6262922" cy="40661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" b="4365"/>
            <a:stretch/>
          </p:blipFill>
          <p:spPr>
            <a:xfrm>
              <a:off x="5462353" y="5634743"/>
              <a:ext cx="6262922" cy="41935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462349" y="4498294"/>
              <a:ext cx="6262923" cy="1555799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81013" y="1316938"/>
            <a:ext cx="4714875" cy="124526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smtClean="0"/>
              <a:t>운전자</a:t>
            </a:r>
            <a:r>
              <a:rPr lang="en-US" altLang="ko-KR" sz="1700" b="1" dirty="0" smtClean="0"/>
              <a:t>/</a:t>
            </a:r>
            <a:r>
              <a:rPr lang="ko-KR" altLang="en-US" sz="1700" b="1" dirty="0" smtClean="0"/>
              <a:t>차량정보에서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err="1" smtClean="0"/>
              <a:t>차량크기</a:t>
            </a:r>
            <a:r>
              <a:rPr lang="en-US" altLang="ko-KR" sz="1700" b="1" dirty="0" smtClean="0"/>
              <a:t>, </a:t>
            </a:r>
            <a:r>
              <a:rPr lang="ko-KR" altLang="en-US" sz="1700" b="1" dirty="0" smtClean="0"/>
              <a:t>연식</a:t>
            </a:r>
            <a:r>
              <a:rPr lang="en-US" altLang="ko-KR" sz="1700" b="1" dirty="0" smtClean="0"/>
              <a:t>(</a:t>
            </a:r>
            <a:r>
              <a:rPr lang="ko-KR" altLang="en-US" sz="1700" b="1" dirty="0" err="1" smtClean="0"/>
              <a:t>연속형</a:t>
            </a:r>
            <a:r>
              <a:rPr lang="ko-KR" altLang="en-US" sz="1700" b="1" dirty="0" smtClean="0"/>
              <a:t> 데이터</a:t>
            </a:r>
            <a:r>
              <a:rPr lang="en-US" altLang="ko-KR" sz="1700" b="1" dirty="0" smtClean="0"/>
              <a:t>)</a:t>
            </a:r>
            <a:r>
              <a:rPr lang="ko-KR" altLang="en-US" sz="1700" b="1" dirty="0" smtClean="0"/>
              <a:t>을 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err="1" smtClean="0"/>
              <a:t>범주화하여</a:t>
            </a:r>
            <a:r>
              <a:rPr lang="ko-KR" altLang="en-US" sz="1700" b="1" dirty="0" smtClean="0"/>
              <a:t> 로컬 파일 생성</a:t>
            </a:r>
            <a:endParaRPr lang="en-US" altLang="ko-KR" sz="1700" b="1" dirty="0" smtClean="0"/>
          </a:p>
        </p:txBody>
      </p:sp>
      <p:cxnSp>
        <p:nvCxnSpPr>
          <p:cNvPr id="19" name="직선 화살표 연결선 18"/>
          <p:cNvCxnSpPr>
            <a:stCxn id="18" idx="2"/>
            <a:endCxn id="21" idx="0"/>
          </p:cNvCxnSpPr>
          <p:nvPr/>
        </p:nvCxnSpPr>
        <p:spPr>
          <a:xfrm>
            <a:off x="2838451" y="2562200"/>
            <a:ext cx="0" cy="42604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3"/>
          <p:cNvSpPr txBox="1">
            <a:spLocks/>
          </p:cNvSpPr>
          <p:nvPr/>
        </p:nvSpPr>
        <p:spPr>
          <a:xfrm>
            <a:off x="481013" y="4552457"/>
            <a:ext cx="4714875" cy="767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차량번호별</a:t>
            </a:r>
            <a:r>
              <a:rPr lang="ko-KR" altLang="en-US" sz="1800" b="1" dirty="0" smtClean="0"/>
              <a:t> 문자 빈도수를 측정한</a:t>
            </a:r>
            <a:endParaRPr lang="en-US" altLang="ko-KR" sz="1800" b="1" dirty="0" smtClean="0"/>
          </a:p>
          <a:p>
            <a:pPr marL="0" indent="0" algn="ctr">
              <a:buNone/>
            </a:pPr>
            <a:r>
              <a:rPr lang="ko-KR" altLang="en-US" sz="1800" b="1" dirty="0" smtClean="0"/>
              <a:t>벡터 데이터 생성</a:t>
            </a:r>
            <a:endParaRPr lang="en-US" altLang="ko-KR" sz="1800" b="1" dirty="0" smtClean="0"/>
          </a:p>
        </p:txBody>
      </p:sp>
      <p:sp>
        <p:nvSpPr>
          <p:cNvPr id="21" name="텍스트 개체 틀 3"/>
          <p:cNvSpPr txBox="1">
            <a:spLocks/>
          </p:cNvSpPr>
          <p:nvPr/>
        </p:nvSpPr>
        <p:spPr>
          <a:xfrm>
            <a:off x="481013" y="2988245"/>
            <a:ext cx="4714876" cy="113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군집분석을 위해 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Key/Value </a:t>
            </a:r>
            <a:r>
              <a:rPr lang="ko-KR" altLang="en-US" sz="1800" b="1" dirty="0" smtClean="0"/>
              <a:t>형태의 바이너리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시퀀스 파일로 변환</a:t>
            </a:r>
            <a:endParaRPr lang="en-US" altLang="ko-KR" sz="1800" b="1" dirty="0" smtClean="0"/>
          </a:p>
        </p:txBody>
      </p:sp>
      <p:cxnSp>
        <p:nvCxnSpPr>
          <p:cNvPr id="24" name="직선 화살표 연결선 23"/>
          <p:cNvCxnSpPr>
            <a:stCxn id="21" idx="2"/>
            <a:endCxn id="20" idx="0"/>
          </p:cNvCxnSpPr>
          <p:nvPr/>
        </p:nvCxnSpPr>
        <p:spPr>
          <a:xfrm>
            <a:off x="2838451" y="4126412"/>
            <a:ext cx="0" cy="426045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0" idx="2"/>
            <a:endCxn id="47" idx="0"/>
          </p:cNvCxnSpPr>
          <p:nvPr/>
        </p:nvCxnSpPr>
        <p:spPr>
          <a:xfrm>
            <a:off x="2838451" y="5320014"/>
            <a:ext cx="0" cy="42604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개체 틀 3"/>
          <p:cNvSpPr txBox="1">
            <a:spLocks/>
          </p:cNvSpPr>
          <p:nvPr/>
        </p:nvSpPr>
        <p:spPr>
          <a:xfrm>
            <a:off x="481013" y="5746058"/>
            <a:ext cx="4714875" cy="425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err="1" smtClean="0"/>
              <a:t>센트로이트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거리별</a:t>
            </a:r>
            <a:r>
              <a:rPr lang="en-US" altLang="ko-KR" sz="1800" b="1" dirty="0" smtClean="0"/>
              <a:t> Canopy </a:t>
            </a:r>
            <a:r>
              <a:rPr lang="ko-KR" altLang="en-US" sz="1800" b="1" dirty="0" smtClean="0"/>
              <a:t>군집분석</a:t>
            </a:r>
            <a:endParaRPr lang="en-US" altLang="ko-KR" sz="1800" b="1" dirty="0" smtClean="0"/>
          </a:p>
        </p:txBody>
      </p:sp>
      <p:sp>
        <p:nvSpPr>
          <p:cNvPr id="53" name="직사각형 52"/>
          <p:cNvSpPr/>
          <p:nvPr/>
        </p:nvSpPr>
        <p:spPr>
          <a:xfrm>
            <a:off x="9666127" y="4554682"/>
            <a:ext cx="1034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T1:12  T2:8 </a:t>
            </a:r>
            <a:endParaRPr lang="ko-KR" altLang="en-US" sz="1400" dirty="0"/>
          </a:p>
        </p:txBody>
      </p:sp>
      <p:sp>
        <p:nvSpPr>
          <p:cNvPr id="54" name="직사각형 53"/>
          <p:cNvSpPr/>
          <p:nvPr/>
        </p:nvSpPr>
        <p:spPr>
          <a:xfrm>
            <a:off x="9666127" y="5076286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T1:15  T2:12 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9666126" y="5666057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T1:12  T2:10 </a:t>
            </a:r>
            <a:endParaRPr lang="ko-KR" altLang="en-US" sz="14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8289424" y="4767988"/>
            <a:ext cx="144512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289424" y="5320014"/>
            <a:ext cx="144512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289424" y="5891514"/>
            <a:ext cx="144512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Mahout(</a:t>
            </a:r>
            <a:r>
              <a:rPr lang="ko-KR" altLang="en-US" dirty="0" smtClean="0"/>
              <a:t>군집분석</a:t>
            </a:r>
            <a:r>
              <a:rPr lang="en-US" altLang="ko-KR" dirty="0" smtClean="0"/>
              <a:t>(K-means))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414399" y="4011188"/>
            <a:ext cx="6392399" cy="1788182"/>
            <a:chOff x="5414399" y="2635035"/>
            <a:chExt cx="6392399" cy="178818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401" y="2635035"/>
              <a:ext cx="6392397" cy="178818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414399" y="2635035"/>
              <a:ext cx="6392399" cy="1788182"/>
            </a:xfrm>
            <a:prstGeom prst="rect">
              <a:avLst/>
            </a:prstGeom>
            <a:noFill/>
            <a:ln w="1270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81013" y="1316938"/>
            <a:ext cx="4714875" cy="721413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700" b="1" dirty="0" smtClean="0"/>
              <a:t>Canopy </a:t>
            </a:r>
            <a:r>
              <a:rPr lang="ko-KR" altLang="en-US" sz="1700" b="1" dirty="0" err="1" smtClean="0"/>
              <a:t>분석시</a:t>
            </a:r>
            <a:r>
              <a:rPr lang="ko-KR" altLang="en-US" sz="1700" b="1" dirty="0" smtClean="0"/>
              <a:t> 생성한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smtClean="0"/>
              <a:t>벡터 데이터를 사용</a:t>
            </a:r>
            <a:endParaRPr lang="en-US" altLang="ko-KR" sz="1700" b="1" dirty="0" smtClean="0"/>
          </a:p>
        </p:txBody>
      </p:sp>
      <p:cxnSp>
        <p:nvCxnSpPr>
          <p:cNvPr id="18" name="직선 화살표 연결선 17"/>
          <p:cNvCxnSpPr>
            <a:stCxn id="17" idx="2"/>
            <a:endCxn id="20" idx="0"/>
          </p:cNvCxnSpPr>
          <p:nvPr/>
        </p:nvCxnSpPr>
        <p:spPr>
          <a:xfrm>
            <a:off x="2838451" y="2038351"/>
            <a:ext cx="0" cy="658400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3"/>
          <p:cNvSpPr txBox="1">
            <a:spLocks/>
          </p:cNvSpPr>
          <p:nvPr/>
        </p:nvSpPr>
        <p:spPr>
          <a:xfrm>
            <a:off x="481013" y="4107442"/>
            <a:ext cx="4714875" cy="767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클러스터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군집</a:t>
            </a:r>
            <a:r>
              <a:rPr lang="en-US" altLang="ko-KR" sz="1800" b="1" dirty="0" smtClean="0"/>
              <a:t>)</a:t>
            </a:r>
            <a:r>
              <a:rPr lang="ko-KR" altLang="en-US" sz="1800" b="1" dirty="0" smtClean="0"/>
              <a:t>별 포함된 객체의 </a:t>
            </a:r>
            <a:endParaRPr lang="en-US" altLang="ko-KR" sz="1800" b="1" dirty="0" smtClean="0"/>
          </a:p>
          <a:p>
            <a:pPr marL="0" indent="0" algn="ctr">
              <a:buNone/>
            </a:pPr>
            <a:r>
              <a:rPr lang="ko-KR" altLang="en-US" sz="1800" b="1" dirty="0" err="1" smtClean="0"/>
              <a:t>중심값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반경</a:t>
            </a:r>
            <a:r>
              <a:rPr lang="en-US" altLang="ko-KR" sz="1800" b="1" dirty="0" smtClean="0"/>
              <a:t>, </a:t>
            </a:r>
            <a:r>
              <a:rPr lang="ko-KR" altLang="en-US" sz="1800" b="1" dirty="0" err="1" smtClean="0"/>
              <a:t>갯수</a:t>
            </a:r>
            <a:r>
              <a:rPr lang="ko-KR" altLang="en-US" sz="1800" b="1" dirty="0" smtClean="0"/>
              <a:t> 확인</a:t>
            </a:r>
            <a:endParaRPr lang="en-US" altLang="ko-KR" sz="1800" b="1" dirty="0" smtClean="0"/>
          </a:p>
        </p:txBody>
      </p:sp>
      <p:sp>
        <p:nvSpPr>
          <p:cNvPr id="20" name="텍스트 개체 틀 3"/>
          <p:cNvSpPr txBox="1">
            <a:spLocks/>
          </p:cNvSpPr>
          <p:nvPr/>
        </p:nvSpPr>
        <p:spPr>
          <a:xfrm>
            <a:off x="481013" y="2696751"/>
            <a:ext cx="4714876" cy="752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초기 </a:t>
            </a:r>
            <a:r>
              <a:rPr lang="ko-KR" altLang="en-US" sz="1800" b="1" dirty="0" err="1" smtClean="0"/>
              <a:t>군집값</a:t>
            </a:r>
            <a:r>
              <a:rPr lang="en-US" altLang="ko-KR" sz="1800" b="1" dirty="0" smtClean="0"/>
              <a:t>(K) 200</a:t>
            </a:r>
            <a:r>
              <a:rPr lang="ko-KR" altLang="en-US" sz="1800" b="1" dirty="0" smtClean="0"/>
              <a:t>사용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K-means </a:t>
            </a:r>
            <a:r>
              <a:rPr lang="ko-KR" altLang="en-US" sz="1800" b="1" dirty="0" err="1" smtClean="0"/>
              <a:t>군집실행</a:t>
            </a:r>
            <a:endParaRPr lang="en-US" altLang="ko-KR" sz="1800" b="1" dirty="0" smtClean="0"/>
          </a:p>
        </p:txBody>
      </p:sp>
      <p:cxnSp>
        <p:nvCxnSpPr>
          <p:cNvPr id="21" name="직선 화살표 연결선 20"/>
          <p:cNvCxnSpPr>
            <a:stCxn id="20" idx="2"/>
            <a:endCxn id="19" idx="0"/>
          </p:cNvCxnSpPr>
          <p:nvPr/>
        </p:nvCxnSpPr>
        <p:spPr>
          <a:xfrm>
            <a:off x="2838451" y="3449042"/>
            <a:ext cx="0" cy="658400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2"/>
            <a:endCxn id="23" idx="0"/>
          </p:cNvCxnSpPr>
          <p:nvPr/>
        </p:nvCxnSpPr>
        <p:spPr>
          <a:xfrm>
            <a:off x="2838451" y="4874999"/>
            <a:ext cx="0" cy="658399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3"/>
          <p:cNvSpPr txBox="1">
            <a:spLocks/>
          </p:cNvSpPr>
          <p:nvPr/>
        </p:nvSpPr>
        <p:spPr>
          <a:xfrm>
            <a:off x="481013" y="5533398"/>
            <a:ext cx="4714875" cy="425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군집별</a:t>
            </a:r>
            <a:r>
              <a:rPr lang="ko-KR" altLang="en-US" sz="1800" b="1" dirty="0" smtClean="0"/>
              <a:t> 주요 키워드 및 영향도 확인 </a:t>
            </a:r>
            <a:endParaRPr lang="en-US" altLang="ko-KR" sz="1800" b="1" dirty="0" smtClean="0"/>
          </a:p>
        </p:txBody>
      </p:sp>
      <p:grpSp>
        <p:nvGrpSpPr>
          <p:cNvPr id="41" name="그룹 40"/>
          <p:cNvGrpSpPr/>
          <p:nvPr/>
        </p:nvGrpSpPr>
        <p:grpSpPr>
          <a:xfrm>
            <a:off x="5414399" y="1781763"/>
            <a:ext cx="6392399" cy="1171575"/>
            <a:chOff x="5414399" y="1971675"/>
            <a:chExt cx="6392399" cy="1171575"/>
          </a:xfrm>
        </p:grpSpPr>
        <p:grpSp>
          <p:nvGrpSpPr>
            <p:cNvPr id="30" name="그룹 29"/>
            <p:cNvGrpSpPr/>
            <p:nvPr/>
          </p:nvGrpSpPr>
          <p:grpSpPr>
            <a:xfrm>
              <a:off x="5414399" y="1971675"/>
              <a:ext cx="6392399" cy="1171575"/>
              <a:chOff x="5414398" y="1508551"/>
              <a:chExt cx="6392399" cy="1171575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414398" y="1508551"/>
                <a:ext cx="6392399" cy="1171575"/>
                <a:chOff x="5414400" y="1518076"/>
                <a:chExt cx="6392399" cy="1171575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0727"/>
                <a:stretch/>
              </p:blipFill>
              <p:spPr>
                <a:xfrm>
                  <a:off x="5414402" y="1584752"/>
                  <a:ext cx="6392397" cy="463124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4143"/>
                <a:stretch/>
              </p:blipFill>
              <p:spPr>
                <a:xfrm>
                  <a:off x="5414401" y="2343151"/>
                  <a:ext cx="6392397" cy="2925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5414400" y="1518076"/>
                  <a:ext cx="6392398" cy="1171575"/>
                </a:xfrm>
                <a:prstGeom prst="rect">
                  <a:avLst/>
                </a:prstGeom>
                <a:noFill/>
                <a:ln w="12700">
                  <a:solidFill>
                    <a:srgbClr val="4051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263" b="46825"/>
              <a:stretch/>
            </p:blipFill>
            <p:spPr>
              <a:xfrm>
                <a:off x="5423923" y="2038351"/>
                <a:ext cx="6382873" cy="295275"/>
              </a:xfrm>
              <a:prstGeom prst="rect">
                <a:avLst/>
              </a:prstGeom>
            </p:spPr>
          </p:pic>
        </p:grpSp>
        <p:cxnSp>
          <p:nvCxnSpPr>
            <p:cNvPr id="31" name="직선 연결선 30"/>
            <p:cNvCxnSpPr/>
            <p:nvPr/>
          </p:nvCxnSpPr>
          <p:spPr>
            <a:xfrm>
              <a:off x="6479674" y="2186713"/>
              <a:ext cx="625976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84524" y="2186713"/>
              <a:ext cx="23545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308474" y="2634388"/>
              <a:ext cx="23545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879599" y="3075716"/>
              <a:ext cx="464051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1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추출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외부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1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연결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36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838201" y="5717784"/>
            <a:ext cx="10303565" cy="475428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HDFS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8202" y="4717567"/>
            <a:ext cx="10303564" cy="1000217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Yarn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8199" y="3495368"/>
            <a:ext cx="10303565" cy="1167538"/>
          </a:xfrm>
          <a:prstGeom prst="rect">
            <a:avLst/>
          </a:prstGeom>
          <a:solidFill>
            <a:srgbClr val="7BB21B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739" y1="74395" x2="80543" y2="99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8107"/>
          <a:stretch/>
        </p:blipFill>
        <p:spPr>
          <a:xfrm>
            <a:off x="929854" y="3660520"/>
            <a:ext cx="931985" cy="7903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38200" y="5209481"/>
            <a:ext cx="10303565" cy="537942"/>
          </a:xfrm>
          <a:prstGeom prst="rect">
            <a:avLst/>
          </a:prstGeom>
          <a:solidFill>
            <a:srgbClr val="0095CD"/>
          </a:solidFill>
          <a:ln w="28575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MapReduce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" y="5100160"/>
            <a:ext cx="1708341" cy="8288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72" y="1262732"/>
            <a:ext cx="996186" cy="871663"/>
          </a:xfrm>
          <a:prstGeom prst="rect">
            <a:avLst/>
          </a:prstGeom>
        </p:spPr>
      </p:pic>
      <p:cxnSp>
        <p:nvCxnSpPr>
          <p:cNvPr id="16" name="꺾인 연결선 15"/>
          <p:cNvCxnSpPr>
            <a:endCxn id="11" idx="1"/>
          </p:cNvCxnSpPr>
          <p:nvPr/>
        </p:nvCxnSpPr>
        <p:spPr>
          <a:xfrm rot="5400000" flipH="1" flipV="1">
            <a:off x="6307109" y="3024159"/>
            <a:ext cx="4230457" cy="1579269"/>
          </a:xfrm>
          <a:prstGeom prst="bentConnector2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자기 디스크 18"/>
          <p:cNvSpPr/>
          <p:nvPr/>
        </p:nvSpPr>
        <p:spPr>
          <a:xfrm>
            <a:off x="1242087" y="1173371"/>
            <a:ext cx="1567945" cy="943429"/>
          </a:xfrm>
          <a:prstGeom prst="flowChartMagneticDisk">
            <a:avLst/>
          </a:prstGeom>
          <a:solidFill>
            <a:srgbClr val="814E7E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PostgreSQL</a:t>
            </a:r>
            <a:endParaRPr lang="ko-KR" altLang="en-US" sz="2000" b="1" dirty="0"/>
          </a:p>
        </p:txBody>
      </p:sp>
      <p:cxnSp>
        <p:nvCxnSpPr>
          <p:cNvPr id="22" name="꺾인 연결선 21"/>
          <p:cNvCxnSpPr>
            <a:endCxn id="19" idx="4"/>
          </p:cNvCxnSpPr>
          <p:nvPr/>
        </p:nvCxnSpPr>
        <p:spPr>
          <a:xfrm rot="16200000" flipV="1">
            <a:off x="1415699" y="3039420"/>
            <a:ext cx="4283935" cy="1495268"/>
          </a:xfrm>
          <a:prstGeom prst="bentConnector2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247328" y="2116799"/>
            <a:ext cx="2104572" cy="550191"/>
          </a:xfrm>
          <a:prstGeom prst="rect">
            <a:avLst/>
          </a:prstGeom>
          <a:solidFill>
            <a:schemeClr val="bg1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39" y="2172464"/>
            <a:ext cx="1797750" cy="4606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247328" y="2666991"/>
            <a:ext cx="2104572" cy="491913"/>
          </a:xfrm>
          <a:prstGeom prst="rect">
            <a:avLst/>
          </a:prstGeom>
          <a:solidFill>
            <a:srgbClr val="814E7E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Export</a:t>
            </a:r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575126" y="2351268"/>
            <a:ext cx="2104572" cy="546575"/>
          </a:xfrm>
          <a:prstGeom prst="rect">
            <a:avLst/>
          </a:prstGeom>
          <a:solidFill>
            <a:srgbClr val="814E7E"/>
          </a:solidFill>
          <a:ln w="28575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Hive JDBC</a:t>
            </a:r>
            <a:endParaRPr lang="ko-KR" altLang="en-US" sz="2000" b="1" dirty="0"/>
          </a:p>
        </p:txBody>
      </p:sp>
      <p:sp>
        <p:nvSpPr>
          <p:cNvPr id="20" name="직사각형 19"/>
          <p:cNvSpPr/>
          <p:nvPr/>
        </p:nvSpPr>
        <p:spPr>
          <a:xfrm>
            <a:off x="2952689" y="1262732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외부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적재</a:t>
            </a:r>
            <a:endParaRPr lang="en-US" altLang="ko-KR" b="1" dirty="0"/>
          </a:p>
        </p:txBody>
      </p:sp>
      <p:sp>
        <p:nvSpPr>
          <p:cNvPr id="21" name="직사각형 20"/>
          <p:cNvSpPr/>
          <p:nvPr/>
        </p:nvSpPr>
        <p:spPr>
          <a:xfrm>
            <a:off x="7613802" y="1310589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외부 연결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694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Sqoop</a:t>
            </a:r>
            <a:r>
              <a:rPr lang="en-US" altLang="ko-KR" dirty="0" smtClean="0"/>
              <a:t> Export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37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07" y="3686175"/>
            <a:ext cx="6910394" cy="23438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54" y="2733592"/>
            <a:ext cx="6825152" cy="485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07" y="1577355"/>
            <a:ext cx="6829699" cy="654157"/>
          </a:xfrm>
          <a:prstGeom prst="rect">
            <a:avLst/>
          </a:prstGeom>
        </p:spPr>
      </p:pic>
      <p:sp>
        <p:nvSpPr>
          <p:cNvPr id="8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-26570" y="1658301"/>
            <a:ext cx="4714875" cy="492264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700" b="1" dirty="0" smtClean="0"/>
              <a:t>PostgreSQL</a:t>
            </a:r>
            <a:r>
              <a:rPr lang="ko-KR" altLang="en-US" sz="1700" b="1" dirty="0" smtClean="0"/>
              <a:t>에 테이블 생성</a:t>
            </a:r>
            <a:endParaRPr lang="en-US" altLang="ko-KR" sz="1700" b="1" dirty="0" smtClean="0"/>
          </a:p>
        </p:txBody>
      </p:sp>
      <p:cxnSp>
        <p:nvCxnSpPr>
          <p:cNvPr id="9" name="직선 화살표 연결선 8"/>
          <p:cNvCxnSpPr>
            <a:stCxn id="8" idx="2"/>
            <a:endCxn id="11" idx="0"/>
          </p:cNvCxnSpPr>
          <p:nvPr/>
        </p:nvCxnSpPr>
        <p:spPr>
          <a:xfrm flipH="1">
            <a:off x="2330867" y="2150565"/>
            <a:ext cx="1" cy="583027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3"/>
          <p:cNvSpPr txBox="1">
            <a:spLocks/>
          </p:cNvSpPr>
          <p:nvPr/>
        </p:nvSpPr>
        <p:spPr>
          <a:xfrm>
            <a:off x="-26569" y="4585465"/>
            <a:ext cx="4714875" cy="54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/>
              <a:t>PostgreSQL</a:t>
            </a:r>
            <a:r>
              <a:rPr lang="ko-KR" altLang="en-US" sz="1800" b="1" dirty="0"/>
              <a:t>에 </a:t>
            </a:r>
            <a:r>
              <a:rPr lang="ko-KR" altLang="en-US" sz="1800" b="1" dirty="0" smtClean="0"/>
              <a:t>생성된 데이터 확인</a:t>
            </a:r>
            <a:endParaRPr lang="en-US" altLang="ko-KR" sz="1800" b="1" dirty="0"/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-26571" y="2733592"/>
            <a:ext cx="4714876" cy="752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err="1" smtClean="0"/>
              <a:t>Sqoop</a:t>
            </a:r>
            <a:r>
              <a:rPr lang="ko-KR" altLang="en-US" sz="1800" b="1" dirty="0" smtClean="0"/>
              <a:t>을 사용하여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Hive warehouse</a:t>
            </a:r>
            <a:r>
              <a:rPr lang="ko-KR" altLang="en-US" sz="1800" b="1" dirty="0" smtClean="0"/>
              <a:t>의 데이터 </a:t>
            </a:r>
            <a:r>
              <a:rPr lang="en-US" altLang="ko-KR" sz="1800" b="1" dirty="0" smtClean="0"/>
              <a:t>Export</a:t>
            </a:r>
          </a:p>
        </p:txBody>
      </p:sp>
      <p:cxnSp>
        <p:nvCxnSpPr>
          <p:cNvPr id="12" name="직선 화살표 연결선 11"/>
          <p:cNvCxnSpPr>
            <a:stCxn id="11" idx="2"/>
            <a:endCxn id="10" idx="0"/>
          </p:cNvCxnSpPr>
          <p:nvPr/>
        </p:nvCxnSpPr>
        <p:spPr>
          <a:xfrm>
            <a:off x="2330867" y="3485883"/>
            <a:ext cx="2" cy="1099582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688304" y="1577355"/>
            <a:ext cx="6829701" cy="654157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88304" y="2722184"/>
            <a:ext cx="6829701" cy="527964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688303" y="3654090"/>
            <a:ext cx="6910398" cy="2375933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connect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38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14" y="1342110"/>
            <a:ext cx="6525236" cy="1936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33" b="13384"/>
          <a:stretch/>
        </p:blipFill>
        <p:spPr>
          <a:xfrm>
            <a:off x="5228445" y="3537969"/>
            <a:ext cx="6449036" cy="27345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9" t="92566" r="-14"/>
          <a:stretch/>
        </p:blipFill>
        <p:spPr>
          <a:xfrm>
            <a:off x="5038114" y="3278402"/>
            <a:ext cx="6525236" cy="2925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38114" y="1342109"/>
            <a:ext cx="6829701" cy="1936291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38113" y="3278400"/>
            <a:ext cx="6829701" cy="3027150"/>
          </a:xfrm>
          <a:prstGeom prst="rect">
            <a:avLst/>
          </a:prstGeom>
          <a:noFill/>
          <a:ln w="12700">
            <a:solidFill>
              <a:srgbClr val="405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247037" y="1605876"/>
            <a:ext cx="4714875" cy="1056599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700" b="1" dirty="0" smtClean="0"/>
              <a:t>R</a:t>
            </a:r>
            <a:r>
              <a:rPr lang="ko-KR" altLang="en-US" sz="1700" b="1" dirty="0" smtClean="0"/>
              <a:t>에서 관련 </a:t>
            </a:r>
            <a:r>
              <a:rPr lang="en-US" altLang="ko-KR" sz="1700" b="1" dirty="0" smtClean="0"/>
              <a:t>library </a:t>
            </a:r>
            <a:r>
              <a:rPr lang="ko-KR" altLang="en-US" sz="1700" b="1" dirty="0" smtClean="0"/>
              <a:t>및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700" b="1" dirty="0" smtClean="0"/>
              <a:t>Hadoop, Hive </a:t>
            </a:r>
            <a:r>
              <a:rPr lang="ko-KR" altLang="en-US" sz="1700" b="1" dirty="0" smtClean="0"/>
              <a:t>연결을 위한 </a:t>
            </a:r>
            <a:endParaRPr lang="en-US" altLang="ko-KR" sz="1700" b="1" dirty="0" smtClean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b="1" dirty="0" smtClean="0"/>
              <a:t>패키지 설정</a:t>
            </a:r>
            <a:endParaRPr lang="en-US" altLang="ko-KR" sz="1700" b="1" dirty="0" smtClean="0"/>
          </a:p>
        </p:txBody>
      </p:sp>
      <p:cxnSp>
        <p:nvCxnSpPr>
          <p:cNvPr id="14" name="직선 화살표 연결선 13"/>
          <p:cNvCxnSpPr>
            <a:stCxn id="13" idx="2"/>
            <a:endCxn id="16" idx="0"/>
          </p:cNvCxnSpPr>
          <p:nvPr/>
        </p:nvCxnSpPr>
        <p:spPr>
          <a:xfrm flipH="1">
            <a:off x="2604474" y="2662475"/>
            <a:ext cx="1" cy="87549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3"/>
          <p:cNvSpPr txBox="1">
            <a:spLocks/>
          </p:cNvSpPr>
          <p:nvPr/>
        </p:nvSpPr>
        <p:spPr>
          <a:xfrm>
            <a:off x="247038" y="5165754"/>
            <a:ext cx="4714875" cy="545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 smtClean="0"/>
              <a:t>R</a:t>
            </a:r>
            <a:r>
              <a:rPr lang="ko-KR" altLang="en-US" sz="1800" b="1" dirty="0" smtClean="0"/>
              <a:t>에서 </a:t>
            </a:r>
            <a:r>
              <a:rPr lang="en-US" altLang="ko-KR" sz="1800" b="1" dirty="0" err="1" smtClean="0"/>
              <a:t>HiveQL</a:t>
            </a:r>
            <a:r>
              <a:rPr lang="ko-KR" altLang="en-US" sz="1800" b="1" dirty="0" smtClean="0"/>
              <a:t>을 사용하여 테이블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조회</a:t>
            </a:r>
            <a:endParaRPr lang="en-US" altLang="ko-KR" sz="1800" b="1" dirty="0"/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247036" y="3537969"/>
            <a:ext cx="4714876" cy="752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 smtClean="0"/>
              <a:t>연결된 </a:t>
            </a:r>
            <a:r>
              <a:rPr lang="en-US" altLang="ko-KR" sz="1800" b="1" dirty="0" smtClean="0"/>
              <a:t>Connect</a:t>
            </a:r>
            <a:r>
              <a:rPr lang="ko-KR" altLang="en-US" sz="1800" b="1" dirty="0" smtClean="0"/>
              <a:t>의</a:t>
            </a:r>
            <a:endParaRPr lang="en-US" altLang="ko-KR" sz="18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Hive</a:t>
            </a:r>
            <a:r>
              <a:rPr lang="ko-KR" altLang="en-US" sz="1800" b="1" dirty="0" smtClean="0"/>
              <a:t> 테이블 확인</a:t>
            </a:r>
            <a:endParaRPr lang="en-US" altLang="ko-KR" sz="1800" b="1" dirty="0" smtClean="0"/>
          </a:p>
        </p:txBody>
      </p:sp>
      <p:cxnSp>
        <p:nvCxnSpPr>
          <p:cNvPr id="17" name="직선 화살표 연결선 16"/>
          <p:cNvCxnSpPr>
            <a:stCxn id="16" idx="2"/>
            <a:endCxn id="15" idx="0"/>
          </p:cNvCxnSpPr>
          <p:nvPr/>
        </p:nvCxnSpPr>
        <p:spPr>
          <a:xfrm>
            <a:off x="2604474" y="4290260"/>
            <a:ext cx="2" cy="875494"/>
          </a:xfrm>
          <a:prstGeom prst="straightConnector1">
            <a:avLst/>
          </a:prstGeom>
          <a:ln w="28575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038113" y="2503397"/>
            <a:ext cx="4862025" cy="775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5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41025"/>
              </p:ext>
            </p:extLst>
          </p:nvPr>
        </p:nvGraphicFramePr>
        <p:xfrm>
          <a:off x="838200" y="1036083"/>
          <a:ext cx="10515599" cy="525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397744193"/>
                    </a:ext>
                  </a:extLst>
                </a:gridCol>
                <a:gridCol w="8166099">
                  <a:extLst>
                    <a:ext uri="{9D8B030D-6E8A-4147-A177-3AD203B41FA5}">
                      <a16:colId xmlns:a16="http://schemas.microsoft.com/office/drawing/2014/main" val="4269818217"/>
                    </a:ext>
                  </a:extLst>
                </a:gridCol>
              </a:tblGrid>
              <a:tr h="105049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수집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endParaRPr lang="en-US" altLang="ko-KR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(Extract, Transform)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67158"/>
                  </a:ext>
                </a:extLst>
              </a:tr>
              <a:tr h="105049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적재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(Load)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9288"/>
                  </a:ext>
                </a:extLst>
              </a:tr>
              <a:tr h="105049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탐색</a:t>
                      </a: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(Exploration, Analysis)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64539"/>
                  </a:ext>
                </a:extLst>
              </a:tr>
              <a:tr h="105049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(Management)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27612"/>
                  </a:ext>
                </a:extLst>
              </a:tr>
              <a:tr h="1050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</a:t>
                      </a: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툴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0890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활용기술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1"/>
          <a:stretch/>
        </p:blipFill>
        <p:spPr>
          <a:xfrm>
            <a:off x="7869463" y="4580607"/>
            <a:ext cx="1888758" cy="264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8614"/>
          <a:stretch/>
        </p:blipFill>
        <p:spPr>
          <a:xfrm>
            <a:off x="3457877" y="1145930"/>
            <a:ext cx="1003036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55" y="2243928"/>
            <a:ext cx="1467138" cy="7118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6739" y1="74395" x2="80543" y2="99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8107"/>
          <a:stretch/>
        </p:blipFill>
        <p:spPr>
          <a:xfrm>
            <a:off x="3457877" y="3261480"/>
            <a:ext cx="931985" cy="790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6250" l="1333" r="100000">
                        <a14:foregroundMark x1="27778" y1="34583" x2="29667" y2="62083"/>
                        <a14:foregroundMark x1="19222" y1="35417" x2="19556" y2="62917"/>
                        <a14:foregroundMark x1="37333" y1="47083" x2="38333" y2="6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75" y="5562642"/>
            <a:ext cx="1485087" cy="396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27347"/>
          <a:stretch/>
        </p:blipFill>
        <p:spPr>
          <a:xfrm>
            <a:off x="7801302" y="3116511"/>
            <a:ext cx="631197" cy="1077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826" y1="44444" x2="42826" y2="51220"/>
                        <a14:foregroundMark x1="50870" y1="52575" x2="50978" y2="57724"/>
                        <a14:foregroundMark x1="62391" y1="53388" x2="62609" y2="60705"/>
                        <a14:foregroundMark x1="67826" y1="52033" x2="67500" y2="59079"/>
                        <a14:foregroundMark x1="74783" y1="48509" x2="73804" y2="56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9564" r="15167" b="8788"/>
          <a:stretch/>
        </p:blipFill>
        <p:spPr>
          <a:xfrm>
            <a:off x="5080919" y="1217368"/>
            <a:ext cx="1471613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18043" y1="6753" x2="17717" y2="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235" y="3289931"/>
            <a:ext cx="1752600" cy="733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25" y="5538138"/>
            <a:ext cx="1847878" cy="4450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8889" b="70556" l="0" r="100000">
                        <a14:foregroundMark x1="47778" y1="45556" x2="47222" y2="49167"/>
                        <a14:foregroundMark x1="58611" y1="49167" x2="62500" y2="49167"/>
                        <a14:foregroundMark x1="70278" y1="47778" x2="69444" y2="52778"/>
                        <a14:foregroundMark x1="84722" y1="45278" x2="85000" y2="53333"/>
                        <a14:foregroundMark x1="93889" y1="44444" x2="90833" y2="44722"/>
                        <a14:foregroundMark x1="90556" y1="47500" x2="94167" y2="49167"/>
                        <a14:foregroundMark x1="96667" y1="51667" x2="96667" y2="53056"/>
                        <a14:foregroundMark x1="85556" y1="38889" x2="84722" y2="38611"/>
                        <a14:foregroundMark x1="80556" y1="40833" x2="80278" y2="52500"/>
                        <a14:foregroundMark x1="63333" y1="45000" x2="66111" y2="4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85" b="30013"/>
          <a:stretch/>
        </p:blipFill>
        <p:spPr>
          <a:xfrm>
            <a:off x="9400356" y="2314095"/>
            <a:ext cx="1370416" cy="5715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79" y="3298954"/>
            <a:ext cx="1378006" cy="7153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47" y="1333766"/>
            <a:ext cx="1804988" cy="4625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38" y="1291586"/>
            <a:ext cx="1641304" cy="5468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66" y="5470519"/>
            <a:ext cx="1096706" cy="5802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03" y="4305751"/>
            <a:ext cx="1505719" cy="8143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3804" y1="31356" x2="59783" y2="31356"/>
                        <a14:foregroundMark x1="5761" y1="64831" x2="58478" y2="67797"/>
                        <a14:foregroundMark x1="72507" y1="74737" x2="84367" y2="31579"/>
                        <a14:foregroundMark x1="78437" y1="81053" x2="83019" y2="70526"/>
                        <a14:foregroundMark x1="97035" y1="85263" x2="92992" y2="73684"/>
                        <a14:foregroundMark x1="90566" y1="66316" x2="81671" y2="53684"/>
                        <a14:foregroundMark x1="76550" y1="68421" x2="70889" y2="82105"/>
                        <a14:foregroundMark x1="76819" y1="77895" x2="70350" y2="82105"/>
                        <a14:foregroundMark x1="59030" y1="40000" x2="61456" y2="41053"/>
                        <a14:foregroundMark x1="60108" y1="27368" x2="62534" y2="26316"/>
                        <a14:backgroundMark x1="4022" y1="8051" x2="56196" y2="9746"/>
                        <a14:backgroundMark x1="6739" y1="49153" x2="9239" y2="39407"/>
                        <a14:backgroundMark x1="18804" y1="41102" x2="21630" y2="31356"/>
                        <a14:backgroundMark x1="33152" y1="43220" x2="34348" y2="16949"/>
                        <a14:backgroundMark x1="45652" y1="41102" x2="43370" y2="4237"/>
                        <a14:backgroundMark x1="55217" y1="37288" x2="54239" y2="2119"/>
                        <a14:backgroundMark x1="12399" y1="91579" x2="54717" y2="93684"/>
                        <a14:backgroundMark x1="39353" y1="60000" x2="39892" y2="81053"/>
                        <a14:backgroundMark x1="52022" y1="55789" x2="52291" y2="70526"/>
                        <a14:backgroundMark x1="26146" y1="57895" x2="26146" y2="69474"/>
                        <a14:backgroundMark x1="19946" y1="73684" x2="18598" y2="73684"/>
                        <a14:backgroundMark x1="20485" y1="58947" x2="18059" y2="60000"/>
                        <a14:backgroundMark x1="13208" y1="61053" x2="12938" y2="75789"/>
                        <a14:backgroundMark x1="88949" y1="71579" x2="91644" y2="70526"/>
                        <a14:backgroundMark x1="92722" y1="70526" x2="91375" y2="6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22" y="2405289"/>
            <a:ext cx="1543133" cy="3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에코시스템 아키텍처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41</a:t>
            </a:fld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3" y="1200150"/>
            <a:ext cx="7824787" cy="49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42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61536"/>
            <a:ext cx="9603826" cy="42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43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34" y="1373568"/>
            <a:ext cx="7016708" cy="4343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954" y="1845760"/>
            <a:ext cx="45148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Resource Manager</a:t>
            </a:r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모든 응용프로그램에 자원을 할당</a:t>
            </a:r>
            <a:endParaRPr lang="en-US" altLang="ko-KR" sz="1600" dirty="0" smtClean="0"/>
          </a:p>
          <a:p>
            <a:r>
              <a:rPr lang="en-US" altLang="ko-KR" sz="2400" b="1" dirty="0" smtClean="0"/>
              <a:t>Node Manager</a:t>
            </a:r>
            <a:endParaRPr lang="ko-KR" alt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리소스 사용량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CPU,Memory,Disk,Network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모니터링</a:t>
            </a:r>
            <a:endParaRPr lang="en-US" altLang="ko-KR" sz="1600" dirty="0" smtClean="0"/>
          </a:p>
          <a:p>
            <a:r>
              <a:rPr lang="en-US" altLang="ko-KR" sz="2400" b="1" dirty="0" smtClean="0"/>
              <a:t>Application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 Manager</a:t>
            </a:r>
            <a:r>
              <a:rPr lang="ko-KR" altLang="en-US" sz="1600" dirty="0" smtClean="0"/>
              <a:t>와 함께 작동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실행 </a:t>
            </a:r>
            <a:r>
              <a:rPr lang="ko-KR" altLang="en-US" sz="1600" dirty="0" smtClean="0"/>
              <a:t>프로세스들을 모니터링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Resource Manager</a:t>
            </a:r>
            <a:r>
              <a:rPr lang="ko-KR" altLang="en-US" sz="1600" dirty="0" smtClean="0"/>
              <a:t>에게 자원 요청</a:t>
            </a:r>
            <a:endParaRPr lang="en-US" altLang="ko-KR" sz="1600" dirty="0" smtClean="0"/>
          </a:p>
          <a:p>
            <a:r>
              <a:rPr lang="en-US" altLang="ko-KR" sz="2400" b="1" dirty="0" smtClean="0"/>
              <a:t>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리소스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CPU,Memory,Disk,Network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정보 패키지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553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44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1263900"/>
            <a:ext cx="6076950" cy="456247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648450" y="3545137"/>
            <a:ext cx="571500" cy="4077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15199" y="2104634"/>
            <a:ext cx="4514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Hadoop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3</a:t>
            </a:r>
          </a:p>
          <a:p>
            <a:pPr algn="ctr"/>
            <a:endParaRPr lang="ko-KR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이레이져</a:t>
            </a:r>
            <a:r>
              <a:rPr lang="ko-KR" altLang="en-US" sz="1600" dirty="0"/>
              <a:t> 코딩 </a:t>
            </a:r>
            <a:r>
              <a:rPr lang="ko-KR" altLang="en-US" sz="1600" dirty="0" smtClean="0"/>
              <a:t>도입 </a:t>
            </a:r>
            <a:r>
              <a:rPr lang="en-US" altLang="ko-KR" sz="1600" dirty="0" smtClean="0"/>
              <a:t>: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기존의 </a:t>
            </a:r>
            <a:r>
              <a:rPr lang="ko-KR" altLang="en-US" sz="1600" dirty="0"/>
              <a:t>블록 </a:t>
            </a:r>
            <a:r>
              <a:rPr lang="ko-KR" altLang="en-US" sz="1600" dirty="0" smtClean="0"/>
              <a:t>복제를 </a:t>
            </a:r>
            <a:r>
              <a:rPr lang="ko-KR" altLang="en-US" sz="1600" dirty="0"/>
              <a:t>대체하는 </a:t>
            </a:r>
            <a:r>
              <a:rPr lang="ko-KR" altLang="en-US" sz="1600" dirty="0" smtClean="0"/>
              <a:t>방식으로 </a:t>
            </a:r>
            <a:r>
              <a:rPr lang="ko-KR" altLang="en-US" sz="1600" dirty="0"/>
              <a:t> 패리티 블록을 </a:t>
            </a:r>
            <a:r>
              <a:rPr lang="ko-KR" altLang="en-US" sz="1600" dirty="0" smtClean="0"/>
              <a:t>이용하여 </a:t>
            </a:r>
            <a:r>
              <a:rPr lang="en-US" altLang="ko-KR" sz="1600" dirty="0"/>
              <a:t>HDFS </a:t>
            </a:r>
            <a:r>
              <a:rPr lang="ko-KR" altLang="en-US" sz="1600" dirty="0"/>
              <a:t>사용량 감소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YARN </a:t>
            </a:r>
            <a:r>
              <a:rPr lang="ko-KR" altLang="en-US" sz="1600" dirty="0"/>
              <a:t>타임라인 서비스 </a:t>
            </a:r>
            <a:r>
              <a:rPr lang="en-US" altLang="ko-KR" sz="1600" dirty="0"/>
              <a:t>v2 </a:t>
            </a:r>
            <a:r>
              <a:rPr lang="ko-KR" altLang="en-US" sz="1600" dirty="0"/>
              <a:t>도입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스크립트 </a:t>
            </a:r>
            <a:r>
              <a:rPr lang="ko-KR" altLang="en-US" sz="1600" dirty="0" err="1" smtClean="0"/>
              <a:t>재작성</a:t>
            </a:r>
            <a:r>
              <a:rPr lang="ko-KR" altLang="en-US" sz="1600" dirty="0" smtClean="0"/>
              <a:t> 및 </a:t>
            </a:r>
            <a:r>
              <a:rPr lang="ko-KR" altLang="en-US" sz="1600" dirty="0"/>
              <a:t>이해하기 쉬운 형태로 수정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JAVA8 </a:t>
            </a:r>
            <a:r>
              <a:rPr lang="ko-KR" altLang="en-US" sz="1600" dirty="0"/>
              <a:t>지원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네이티브</a:t>
            </a:r>
            <a:r>
              <a:rPr lang="ko-KR" altLang="en-US" sz="1600" dirty="0"/>
              <a:t> 코드 최적화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고가용성을</a:t>
            </a:r>
            <a:r>
              <a:rPr lang="ko-KR" altLang="en-US" sz="1600" dirty="0"/>
              <a:t> 위해 </a:t>
            </a:r>
            <a:r>
              <a:rPr lang="en-US" altLang="ko-KR" sz="1600" dirty="0"/>
              <a:t>2</a:t>
            </a:r>
            <a:r>
              <a:rPr lang="ko-KR" altLang="en-US" sz="1600" dirty="0"/>
              <a:t>개 이상의 </a:t>
            </a:r>
            <a:r>
              <a:rPr lang="ko-KR" altLang="en-US" sz="1600" dirty="0" err="1"/>
              <a:t>네임노드</a:t>
            </a:r>
            <a:r>
              <a:rPr lang="ko-KR" altLang="en-US" sz="1600" dirty="0"/>
              <a:t> 지원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Ozone 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오브젝트 </a:t>
            </a:r>
            <a:r>
              <a:rPr lang="ko-KR" altLang="en-US" sz="1600" dirty="0"/>
              <a:t>저장소 추가</a:t>
            </a:r>
          </a:p>
        </p:txBody>
      </p:sp>
    </p:spTree>
    <p:extLst>
      <p:ext uri="{BB962C8B-B14F-4D97-AF65-F5344CB8AC3E}">
        <p14:creationId xmlns:p14="http://schemas.microsoft.com/office/powerpoint/2010/main" val="31014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Ecosystem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45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r="1593"/>
          <a:stretch/>
        </p:blipFill>
        <p:spPr>
          <a:xfrm>
            <a:off x="2295526" y="1142999"/>
            <a:ext cx="7600950" cy="50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Ecosystem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9" y="879827"/>
            <a:ext cx="9725024" cy="54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Zookeeper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47</a:t>
            </a:fld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720231" y="1051457"/>
            <a:ext cx="1075153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Zookeeper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분산된 클러스터의 시스템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서버들의 정보를 공유하여 상태를 체크하고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서버들 간의 동기화를 위한 </a:t>
            </a:r>
            <a:r>
              <a:rPr lang="en-US" altLang="ko-KR" sz="1600" dirty="0" smtClean="0"/>
              <a:t>SW</a:t>
            </a:r>
          </a:p>
          <a:p>
            <a:r>
              <a:rPr lang="en-US" altLang="ko-KR" sz="2400" b="1" dirty="0" smtClean="0"/>
              <a:t>Coordination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분산 환경에서 노드 간 정보 공유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잠금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이벤트 기능 수행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여러 노드에 작업을 분산시켜주는 부하분산기능 제공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서버에서 처리된 결과를 다른 서버에 동기화 할 때 잠금을 수행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서버장애시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대기서버가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기존서버를</a:t>
            </a:r>
            <a:r>
              <a:rPr lang="ko-KR" altLang="en-US" sz="1600" dirty="0" smtClean="0"/>
              <a:t> 대신 처리하도록 </a:t>
            </a:r>
            <a:r>
              <a:rPr lang="ko-KR" altLang="en-US" sz="1600" dirty="0" err="1" smtClean="0"/>
              <a:t>장애상황</a:t>
            </a:r>
            <a:r>
              <a:rPr lang="ko-KR" altLang="en-US" sz="1600" dirty="0" smtClean="0"/>
              <a:t> 판단 및 </a:t>
            </a:r>
            <a:r>
              <a:rPr lang="ko-KR" altLang="en-US" sz="1600" dirty="0" err="1" smtClean="0"/>
              <a:t>복구기능</a:t>
            </a:r>
            <a:endParaRPr lang="en-US" altLang="ko-KR" sz="1600" dirty="0" smtClean="0"/>
          </a:p>
          <a:p>
            <a:r>
              <a:rPr lang="en-US" altLang="ko-KR" sz="2400" b="1" dirty="0" err="1" smtClean="0"/>
              <a:t>Znode</a:t>
            </a:r>
            <a:endParaRPr lang="en-US" altLang="ko-KR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상태정보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구성정보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위치정보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저장하는 객체</a:t>
            </a:r>
            <a:r>
              <a:rPr lang="en-US" altLang="ko-KR" sz="1600" dirty="0" smtClean="0"/>
              <a:t>(Key-Value </a:t>
            </a:r>
            <a:r>
              <a:rPr lang="ko-KR" altLang="en-US" sz="1600" dirty="0" smtClean="0"/>
              <a:t>형태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Persistent Node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트랜잭션 로그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스냅샷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상태이미지</a:t>
            </a:r>
            <a:r>
              <a:rPr lang="ko-KR" altLang="en-US" sz="1600" dirty="0" smtClean="0"/>
              <a:t> 등 데이터가 영구히 저장되는 노드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Ephemeral Node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클라이언트의 세션이 연결되어 있을 경우</a:t>
            </a:r>
            <a:r>
              <a:rPr lang="en-US" altLang="ko-KR" sz="1600" dirty="0" smtClean="0"/>
              <a:t>(TCP</a:t>
            </a:r>
            <a:r>
              <a:rPr lang="ko-KR" altLang="en-US" sz="1600" dirty="0" smtClean="0"/>
              <a:t>연결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만 유효하며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연결이 끊어지면 삭제되어 모든 서버들이 연결상태를 </a:t>
            </a:r>
            <a:r>
              <a:rPr lang="ko-KR" altLang="en-US" sz="1600" dirty="0" err="1" smtClean="0"/>
              <a:t>공유받음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Sequence Node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노드생성시</a:t>
            </a:r>
            <a:r>
              <a:rPr lang="ko-KR" altLang="en-US" sz="1600" dirty="0" smtClean="0"/>
              <a:t> 자동으로 일련번호가 붙는 노드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분산</a:t>
            </a:r>
            <a:r>
              <a:rPr lang="en-US" altLang="ko-KR" sz="1600" dirty="0" smtClean="0"/>
              <a:t>Lock </a:t>
            </a:r>
            <a:r>
              <a:rPr lang="ko-KR" altLang="en-US" sz="1600" dirty="0" err="1" smtClean="0"/>
              <a:t>구현시</a:t>
            </a:r>
            <a:r>
              <a:rPr lang="ko-KR" altLang="en-US" sz="1600" dirty="0" smtClean="0"/>
              <a:t> 사용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40" y="4682291"/>
            <a:ext cx="5801466" cy="19835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81" y="2204134"/>
            <a:ext cx="2855244" cy="16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Flume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48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63" y="1057967"/>
            <a:ext cx="7524433" cy="43882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39346" y="3102701"/>
            <a:ext cx="55222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/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Avro, Thrift, Exec, JMS, </a:t>
            </a:r>
            <a:r>
              <a:rPr lang="en-US" altLang="ko-KR" dirty="0" err="1" smtClean="0"/>
              <a:t>spooldir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Taildir</a:t>
            </a:r>
            <a:r>
              <a:rPr lang="en-US" altLang="ko-KR" dirty="0" smtClean="0"/>
              <a:t>, </a:t>
            </a:r>
            <a:r>
              <a:rPr lang="en-US" altLang="ko-KR" dirty="0" smtClean="0"/>
              <a:t>Kafka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NetCat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, Syslog, Http, </a:t>
            </a:r>
            <a:r>
              <a:rPr lang="en-US" altLang="ko-KR" dirty="0" err="1" smtClean="0"/>
              <a:t>Stess</a:t>
            </a:r>
            <a:r>
              <a:rPr lang="en-US" altLang="ko-KR" dirty="0" smtClean="0"/>
              <a:t>, Custom, Scr</a:t>
            </a:r>
            <a:r>
              <a:rPr lang="en-US" altLang="ko-KR" dirty="0"/>
              <a:t>i</a:t>
            </a:r>
            <a:r>
              <a:rPr lang="en-US" altLang="ko-KR" dirty="0" smtClean="0"/>
              <a:t>be</a:t>
            </a:r>
          </a:p>
          <a:p>
            <a:r>
              <a:rPr lang="en-US" altLang="ko-KR" sz="2800" b="1" dirty="0" smtClean="0"/>
              <a:t>Channel(Buffer Queue)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Memory, JDBC, </a:t>
            </a:r>
            <a:r>
              <a:rPr lang="en-US" altLang="ko-KR" dirty="0" err="1" smtClean="0"/>
              <a:t>Flie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Spillable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PseudoTransaction</a:t>
            </a:r>
            <a:r>
              <a:rPr lang="en-US" altLang="ko-KR" dirty="0" smtClean="0"/>
              <a:t>, Custom</a:t>
            </a:r>
          </a:p>
          <a:p>
            <a:r>
              <a:rPr lang="en-US" altLang="ko-KR" sz="2800" b="1" dirty="0" smtClean="0"/>
              <a:t>Sink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HDFS, Hive, Logger, Avro, Thrift, </a:t>
            </a:r>
            <a:r>
              <a:rPr lang="en-US" altLang="ko-KR" dirty="0" smtClean="0"/>
              <a:t>IRC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FileRoll</a:t>
            </a:r>
            <a:r>
              <a:rPr lang="en-US" altLang="ko-KR" dirty="0" smtClean="0"/>
              <a:t>, Null, </a:t>
            </a:r>
            <a:r>
              <a:rPr lang="en-US" altLang="ko-KR" dirty="0" err="1" smtClean="0"/>
              <a:t>Hbase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Solr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ElastcSearch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KiteDataSet</a:t>
            </a:r>
            <a:r>
              <a:rPr lang="en-US" altLang="ko-KR" dirty="0" smtClean="0"/>
              <a:t>, </a:t>
            </a:r>
            <a:r>
              <a:rPr lang="en-US" altLang="ko-KR" dirty="0" smtClean="0"/>
              <a:t>Kafka</a:t>
            </a:r>
            <a:r>
              <a:rPr lang="en-US" altLang="ko-KR" dirty="0" smtClean="0"/>
              <a:t>, HTTP, Custom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792056" y="1071826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1:N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19695" y="1057967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1:1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0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Kafka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49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1" y="1089784"/>
            <a:ext cx="9687339" cy="54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진행과정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</a:t>
            </a:fld>
            <a:endParaRPr lang="en-US"/>
          </a:p>
        </p:txBody>
      </p:sp>
      <p:sp>
        <p:nvSpPr>
          <p:cNvPr id="5" name="Freeform 435"/>
          <p:cNvSpPr/>
          <p:nvPr/>
        </p:nvSpPr>
        <p:spPr>
          <a:xfrm>
            <a:off x="520701" y="3538531"/>
            <a:ext cx="1140300" cy="890862"/>
          </a:xfrm>
          <a:custGeom>
            <a:avLst/>
            <a:gdLst/>
            <a:ahLst/>
            <a:cxnLst/>
            <a:rect l="l" t="t" r="r" b="b"/>
            <a:pathLst>
              <a:path w="576942" h="450737">
                <a:moveTo>
                  <a:pt x="180293" y="0"/>
                </a:moveTo>
                <a:lnTo>
                  <a:pt x="396648" y="0"/>
                </a:lnTo>
                <a:cubicBezTo>
                  <a:pt x="415054" y="0"/>
                  <a:pt x="431862" y="5963"/>
                  <a:pt x="447074" y="17889"/>
                </a:cubicBezTo>
                <a:cubicBezTo>
                  <a:pt x="462286" y="29814"/>
                  <a:pt x="472052" y="44604"/>
                  <a:pt x="476372" y="62258"/>
                </a:cubicBezTo>
                <a:lnTo>
                  <a:pt x="505951" y="180295"/>
                </a:lnTo>
                <a:lnTo>
                  <a:pt x="513839" y="180295"/>
                </a:lnTo>
                <a:cubicBezTo>
                  <a:pt x="531305" y="180295"/>
                  <a:pt x="546190" y="186445"/>
                  <a:pt x="558490" y="198747"/>
                </a:cubicBezTo>
                <a:cubicBezTo>
                  <a:pt x="570792" y="211048"/>
                  <a:pt x="576942" y="225932"/>
                  <a:pt x="576942" y="243398"/>
                </a:cubicBezTo>
                <a:lnTo>
                  <a:pt x="576942" y="351575"/>
                </a:lnTo>
                <a:cubicBezTo>
                  <a:pt x="576942" y="354204"/>
                  <a:pt x="576097" y="356364"/>
                  <a:pt x="574407" y="358054"/>
                </a:cubicBezTo>
                <a:cubicBezTo>
                  <a:pt x="572716" y="359744"/>
                  <a:pt x="570558" y="360589"/>
                  <a:pt x="567928" y="360589"/>
                </a:cubicBezTo>
                <a:lnTo>
                  <a:pt x="540883" y="360589"/>
                </a:lnTo>
                <a:lnTo>
                  <a:pt x="540883" y="396648"/>
                </a:lnTo>
                <a:cubicBezTo>
                  <a:pt x="540883" y="411673"/>
                  <a:pt x="535625" y="424444"/>
                  <a:pt x="525107" y="434961"/>
                </a:cubicBezTo>
                <a:cubicBezTo>
                  <a:pt x="514590" y="445478"/>
                  <a:pt x="501820" y="450737"/>
                  <a:pt x="486794" y="450737"/>
                </a:cubicBezTo>
                <a:cubicBezTo>
                  <a:pt x="471771" y="450737"/>
                  <a:pt x="459000" y="445478"/>
                  <a:pt x="448482" y="434961"/>
                </a:cubicBezTo>
                <a:cubicBezTo>
                  <a:pt x="437965" y="424444"/>
                  <a:pt x="432706" y="411673"/>
                  <a:pt x="432706" y="396648"/>
                </a:cubicBezTo>
                <a:lnTo>
                  <a:pt x="432706" y="360589"/>
                </a:lnTo>
                <a:lnTo>
                  <a:pt x="144235" y="360589"/>
                </a:lnTo>
                <a:lnTo>
                  <a:pt x="144235" y="396648"/>
                </a:lnTo>
                <a:cubicBezTo>
                  <a:pt x="144235" y="411673"/>
                  <a:pt x="138977" y="424444"/>
                  <a:pt x="128459" y="434961"/>
                </a:cubicBezTo>
                <a:cubicBezTo>
                  <a:pt x="117943" y="445478"/>
                  <a:pt x="105172" y="450737"/>
                  <a:pt x="90147" y="450737"/>
                </a:cubicBezTo>
                <a:cubicBezTo>
                  <a:pt x="75122" y="450737"/>
                  <a:pt x="62352" y="445478"/>
                  <a:pt x="51834" y="434961"/>
                </a:cubicBezTo>
                <a:cubicBezTo>
                  <a:pt x="41317" y="424444"/>
                  <a:pt x="36058" y="411673"/>
                  <a:pt x="36058" y="396648"/>
                </a:cubicBezTo>
                <a:lnTo>
                  <a:pt x="36058" y="360589"/>
                </a:lnTo>
                <a:lnTo>
                  <a:pt x="9014" y="360589"/>
                </a:lnTo>
                <a:cubicBezTo>
                  <a:pt x="6385" y="360589"/>
                  <a:pt x="4225" y="359744"/>
                  <a:pt x="2534" y="358054"/>
                </a:cubicBezTo>
                <a:cubicBezTo>
                  <a:pt x="845" y="356364"/>
                  <a:pt x="0" y="354204"/>
                  <a:pt x="0" y="351575"/>
                </a:cubicBezTo>
                <a:lnTo>
                  <a:pt x="0" y="243398"/>
                </a:lnTo>
                <a:cubicBezTo>
                  <a:pt x="0" y="225932"/>
                  <a:pt x="6151" y="211048"/>
                  <a:pt x="18452" y="198747"/>
                </a:cubicBezTo>
                <a:cubicBezTo>
                  <a:pt x="30753" y="186445"/>
                  <a:pt x="45637" y="180295"/>
                  <a:pt x="63103" y="180295"/>
                </a:cubicBezTo>
                <a:lnTo>
                  <a:pt x="70991" y="180295"/>
                </a:lnTo>
                <a:lnTo>
                  <a:pt x="100570" y="62258"/>
                </a:lnTo>
                <a:cubicBezTo>
                  <a:pt x="104890" y="44604"/>
                  <a:pt x="114656" y="29814"/>
                  <a:pt x="129867" y="17889"/>
                </a:cubicBezTo>
                <a:cubicBezTo>
                  <a:pt x="145080" y="5963"/>
                  <a:pt x="161889" y="0"/>
                  <a:pt x="180293" y="0"/>
                </a:cubicBezTo>
                <a:close/>
                <a:moveTo>
                  <a:pt x="180293" y="72118"/>
                </a:moveTo>
                <a:cubicBezTo>
                  <a:pt x="178604" y="72118"/>
                  <a:pt x="176632" y="73010"/>
                  <a:pt x="174377" y="74794"/>
                </a:cubicBezTo>
                <a:cubicBezTo>
                  <a:pt x="172124" y="76578"/>
                  <a:pt x="170810" y="78222"/>
                  <a:pt x="170434" y="79724"/>
                </a:cubicBezTo>
                <a:lnTo>
                  <a:pt x="145362" y="180295"/>
                </a:lnTo>
                <a:lnTo>
                  <a:pt x="431579" y="180295"/>
                </a:lnTo>
                <a:lnTo>
                  <a:pt x="406508" y="79724"/>
                </a:lnTo>
                <a:cubicBezTo>
                  <a:pt x="406132" y="78222"/>
                  <a:pt x="404817" y="76578"/>
                  <a:pt x="402564" y="74794"/>
                </a:cubicBezTo>
                <a:cubicBezTo>
                  <a:pt x="400310" y="73010"/>
                  <a:pt x="398338" y="72118"/>
                  <a:pt x="396648" y="72118"/>
                </a:cubicBezTo>
                <a:lnTo>
                  <a:pt x="180293" y="72118"/>
                </a:lnTo>
                <a:close/>
                <a:moveTo>
                  <a:pt x="90147" y="225368"/>
                </a:moveTo>
                <a:cubicBezTo>
                  <a:pt x="77751" y="225368"/>
                  <a:pt x="67141" y="229782"/>
                  <a:pt x="58314" y="238609"/>
                </a:cubicBezTo>
                <a:cubicBezTo>
                  <a:pt x="49486" y="247436"/>
                  <a:pt x="45073" y="258047"/>
                  <a:pt x="45073" y="270442"/>
                </a:cubicBezTo>
                <a:cubicBezTo>
                  <a:pt x="45073" y="282837"/>
                  <a:pt x="49486" y="293448"/>
                  <a:pt x="58314" y="302275"/>
                </a:cubicBezTo>
                <a:cubicBezTo>
                  <a:pt x="67141" y="311102"/>
                  <a:pt x="77751" y="315516"/>
                  <a:pt x="90147" y="315516"/>
                </a:cubicBezTo>
                <a:cubicBezTo>
                  <a:pt x="102542" y="315516"/>
                  <a:pt x="113153" y="311102"/>
                  <a:pt x="121980" y="302275"/>
                </a:cubicBezTo>
                <a:cubicBezTo>
                  <a:pt x="130808" y="293448"/>
                  <a:pt x="135221" y="282837"/>
                  <a:pt x="135221" y="270442"/>
                </a:cubicBezTo>
                <a:cubicBezTo>
                  <a:pt x="135221" y="258047"/>
                  <a:pt x="130808" y="247436"/>
                  <a:pt x="121980" y="238609"/>
                </a:cubicBezTo>
                <a:cubicBezTo>
                  <a:pt x="113153" y="229782"/>
                  <a:pt x="102542" y="225368"/>
                  <a:pt x="90147" y="225368"/>
                </a:cubicBezTo>
                <a:close/>
                <a:moveTo>
                  <a:pt x="486794" y="225368"/>
                </a:moveTo>
                <a:cubicBezTo>
                  <a:pt x="474400" y="225368"/>
                  <a:pt x="463789" y="229782"/>
                  <a:pt x="454962" y="238609"/>
                </a:cubicBezTo>
                <a:cubicBezTo>
                  <a:pt x="446135" y="247436"/>
                  <a:pt x="441722" y="258047"/>
                  <a:pt x="441722" y="270442"/>
                </a:cubicBezTo>
                <a:cubicBezTo>
                  <a:pt x="441722" y="282837"/>
                  <a:pt x="446135" y="293448"/>
                  <a:pt x="454962" y="302275"/>
                </a:cubicBezTo>
                <a:cubicBezTo>
                  <a:pt x="463789" y="311102"/>
                  <a:pt x="474400" y="315516"/>
                  <a:pt x="486794" y="315516"/>
                </a:cubicBezTo>
                <a:cubicBezTo>
                  <a:pt x="499190" y="315516"/>
                  <a:pt x="509801" y="311102"/>
                  <a:pt x="518629" y="302275"/>
                </a:cubicBezTo>
                <a:cubicBezTo>
                  <a:pt x="527456" y="293448"/>
                  <a:pt x="531868" y="282837"/>
                  <a:pt x="531868" y="270442"/>
                </a:cubicBezTo>
                <a:cubicBezTo>
                  <a:pt x="531868" y="258047"/>
                  <a:pt x="527456" y="247436"/>
                  <a:pt x="518629" y="238609"/>
                </a:cubicBezTo>
                <a:cubicBezTo>
                  <a:pt x="509801" y="229782"/>
                  <a:pt x="499190" y="225368"/>
                  <a:pt x="486794" y="22536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0515A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951659" y="1559969"/>
            <a:ext cx="2585542" cy="1224834"/>
            <a:chOff x="5398321" y="1890968"/>
            <a:chExt cx="2585542" cy="1224834"/>
          </a:xfrm>
        </p:grpSpPr>
        <p:sp>
          <p:nvSpPr>
            <p:cNvPr id="12" name="Freeform 566"/>
            <p:cNvSpPr/>
            <p:nvPr/>
          </p:nvSpPr>
          <p:spPr>
            <a:xfrm>
              <a:off x="5398321" y="1890968"/>
              <a:ext cx="814795" cy="1224834"/>
            </a:xfrm>
            <a:custGeom>
              <a:avLst/>
              <a:gdLst>
                <a:gd name="connsiteX0" fmla="*/ 0 w 432708"/>
                <a:gd name="connsiteY0" fmla="*/ 384816 h 504825"/>
                <a:gd name="connsiteX1" fmla="*/ 91557 w 432708"/>
                <a:gd name="connsiteY1" fmla="*/ 420594 h 504825"/>
                <a:gd name="connsiteX2" fmla="*/ 216354 w 432708"/>
                <a:gd name="connsiteY2" fmla="*/ 432707 h 504825"/>
                <a:gd name="connsiteX3" fmla="*/ 341151 w 432708"/>
                <a:gd name="connsiteY3" fmla="*/ 420594 h 504825"/>
                <a:gd name="connsiteX4" fmla="*/ 432708 w 432708"/>
                <a:gd name="connsiteY4" fmla="*/ 384816 h 504825"/>
                <a:gd name="connsiteX5" fmla="*/ 432708 w 432708"/>
                <a:gd name="connsiteY5" fmla="*/ 432707 h 504825"/>
                <a:gd name="connsiteX6" fmla="*/ 403692 w 432708"/>
                <a:gd name="connsiteY6" fmla="*/ 468766 h 504825"/>
                <a:gd name="connsiteX7" fmla="*/ 324813 w 432708"/>
                <a:gd name="connsiteY7" fmla="*/ 495106 h 504825"/>
                <a:gd name="connsiteX8" fmla="*/ 216354 w 432708"/>
                <a:gd name="connsiteY8" fmla="*/ 504825 h 504825"/>
                <a:gd name="connsiteX9" fmla="*/ 107895 w 432708"/>
                <a:gd name="connsiteY9" fmla="*/ 495106 h 504825"/>
                <a:gd name="connsiteX10" fmla="*/ 29017 w 432708"/>
                <a:gd name="connsiteY10" fmla="*/ 468766 h 504825"/>
                <a:gd name="connsiteX11" fmla="*/ 0 w 432708"/>
                <a:gd name="connsiteY11" fmla="*/ 432707 h 504825"/>
                <a:gd name="connsiteX12" fmla="*/ 0 w 432708"/>
                <a:gd name="connsiteY12" fmla="*/ 276640 h 504825"/>
                <a:gd name="connsiteX13" fmla="*/ 91557 w 432708"/>
                <a:gd name="connsiteY13" fmla="*/ 312417 h 504825"/>
                <a:gd name="connsiteX14" fmla="*/ 216354 w 432708"/>
                <a:gd name="connsiteY14" fmla="*/ 324530 h 504825"/>
                <a:gd name="connsiteX15" fmla="*/ 341151 w 432708"/>
                <a:gd name="connsiteY15" fmla="*/ 312417 h 504825"/>
                <a:gd name="connsiteX16" fmla="*/ 432708 w 432708"/>
                <a:gd name="connsiteY16" fmla="*/ 276640 h 504825"/>
                <a:gd name="connsiteX17" fmla="*/ 432708 w 432708"/>
                <a:gd name="connsiteY17" fmla="*/ 324530 h 504825"/>
                <a:gd name="connsiteX18" fmla="*/ 403692 w 432708"/>
                <a:gd name="connsiteY18" fmla="*/ 360589 h 504825"/>
                <a:gd name="connsiteX19" fmla="*/ 324813 w 432708"/>
                <a:gd name="connsiteY19" fmla="*/ 386929 h 504825"/>
                <a:gd name="connsiteX20" fmla="*/ 216354 w 432708"/>
                <a:gd name="connsiteY20" fmla="*/ 396648 h 504825"/>
                <a:gd name="connsiteX21" fmla="*/ 107895 w 432708"/>
                <a:gd name="connsiteY21" fmla="*/ 386929 h 504825"/>
                <a:gd name="connsiteX22" fmla="*/ 29017 w 432708"/>
                <a:gd name="connsiteY22" fmla="*/ 360589 h 504825"/>
                <a:gd name="connsiteX23" fmla="*/ 0 w 432708"/>
                <a:gd name="connsiteY23" fmla="*/ 324530 h 504825"/>
                <a:gd name="connsiteX24" fmla="*/ 0 w 432708"/>
                <a:gd name="connsiteY24" fmla="*/ 168463 h 504825"/>
                <a:gd name="connsiteX25" fmla="*/ 91557 w 432708"/>
                <a:gd name="connsiteY25" fmla="*/ 204240 h 504825"/>
                <a:gd name="connsiteX26" fmla="*/ 216354 w 432708"/>
                <a:gd name="connsiteY26" fmla="*/ 216354 h 504825"/>
                <a:gd name="connsiteX27" fmla="*/ 341151 w 432708"/>
                <a:gd name="connsiteY27" fmla="*/ 204240 h 504825"/>
                <a:gd name="connsiteX28" fmla="*/ 432708 w 432708"/>
                <a:gd name="connsiteY28" fmla="*/ 168463 h 504825"/>
                <a:gd name="connsiteX29" fmla="*/ 432708 w 432708"/>
                <a:gd name="connsiteY29" fmla="*/ 216354 h 504825"/>
                <a:gd name="connsiteX30" fmla="*/ 403692 w 432708"/>
                <a:gd name="connsiteY30" fmla="*/ 252412 h 504825"/>
                <a:gd name="connsiteX31" fmla="*/ 324813 w 432708"/>
                <a:gd name="connsiteY31" fmla="*/ 278752 h 504825"/>
                <a:gd name="connsiteX32" fmla="*/ 216354 w 432708"/>
                <a:gd name="connsiteY32" fmla="*/ 288471 h 504825"/>
                <a:gd name="connsiteX33" fmla="*/ 107895 w 432708"/>
                <a:gd name="connsiteY33" fmla="*/ 278752 h 504825"/>
                <a:gd name="connsiteX34" fmla="*/ 29017 w 432708"/>
                <a:gd name="connsiteY34" fmla="*/ 252412 h 504825"/>
                <a:gd name="connsiteX35" fmla="*/ 0 w 432708"/>
                <a:gd name="connsiteY35" fmla="*/ 216354 h 504825"/>
                <a:gd name="connsiteX36" fmla="*/ 216354 w 432708"/>
                <a:gd name="connsiteY36" fmla="*/ 0 h 504825"/>
                <a:gd name="connsiteX37" fmla="*/ 324813 w 432708"/>
                <a:gd name="connsiteY37" fmla="*/ 9719 h 504825"/>
                <a:gd name="connsiteX38" fmla="*/ 403692 w 432708"/>
                <a:gd name="connsiteY38" fmla="*/ 36059 h 504825"/>
                <a:gd name="connsiteX39" fmla="*/ 432708 w 432708"/>
                <a:gd name="connsiteY39" fmla="*/ 72118 h 504825"/>
                <a:gd name="connsiteX40" fmla="*/ 432708 w 432708"/>
                <a:gd name="connsiteY40" fmla="*/ 108177 h 504825"/>
                <a:gd name="connsiteX41" fmla="*/ 403692 w 432708"/>
                <a:gd name="connsiteY41" fmla="*/ 144236 h 504825"/>
                <a:gd name="connsiteX42" fmla="*/ 324813 w 432708"/>
                <a:gd name="connsiteY42" fmla="*/ 170576 h 504825"/>
                <a:gd name="connsiteX43" fmla="*/ 216354 w 432708"/>
                <a:gd name="connsiteY43" fmla="*/ 180295 h 504825"/>
                <a:gd name="connsiteX44" fmla="*/ 107895 w 432708"/>
                <a:gd name="connsiteY44" fmla="*/ 170576 h 504825"/>
                <a:gd name="connsiteX45" fmla="*/ 29017 w 432708"/>
                <a:gd name="connsiteY45" fmla="*/ 144236 h 504825"/>
                <a:gd name="connsiteX46" fmla="*/ 0 w 432708"/>
                <a:gd name="connsiteY46" fmla="*/ 108177 h 504825"/>
                <a:gd name="connsiteX47" fmla="*/ 0 w 432708"/>
                <a:gd name="connsiteY47" fmla="*/ 72118 h 504825"/>
                <a:gd name="connsiteX48" fmla="*/ 29017 w 432708"/>
                <a:gd name="connsiteY48" fmla="*/ 36059 h 504825"/>
                <a:gd name="connsiteX49" fmla="*/ 107895 w 432708"/>
                <a:gd name="connsiteY49" fmla="*/ 9719 h 504825"/>
                <a:gd name="connsiteX50" fmla="*/ 216354 w 432708"/>
                <a:gd name="connsiteY50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2708" h="504825">
                  <a:moveTo>
                    <a:pt x="0" y="384816"/>
                  </a:moveTo>
                  <a:cubicBezTo>
                    <a:pt x="22349" y="400592"/>
                    <a:pt x="52868" y="412518"/>
                    <a:pt x="91557" y="420594"/>
                  </a:cubicBezTo>
                  <a:cubicBezTo>
                    <a:pt x="130244" y="428669"/>
                    <a:pt x="171844" y="432707"/>
                    <a:pt x="216354" y="432707"/>
                  </a:cubicBezTo>
                  <a:cubicBezTo>
                    <a:pt x="260864" y="432707"/>
                    <a:pt x="302463" y="428669"/>
                    <a:pt x="341151" y="420594"/>
                  </a:cubicBezTo>
                  <a:cubicBezTo>
                    <a:pt x="379840" y="412518"/>
                    <a:pt x="410358" y="400592"/>
                    <a:pt x="432708" y="384816"/>
                  </a:cubicBezTo>
                  <a:lnTo>
                    <a:pt x="432708" y="432707"/>
                  </a:lnTo>
                  <a:cubicBezTo>
                    <a:pt x="432708" y="445666"/>
                    <a:pt x="423035" y="457685"/>
                    <a:pt x="403692" y="468766"/>
                  </a:cubicBezTo>
                  <a:cubicBezTo>
                    <a:pt x="384347" y="479847"/>
                    <a:pt x="358054" y="488627"/>
                    <a:pt x="324813" y="495106"/>
                  </a:cubicBezTo>
                  <a:cubicBezTo>
                    <a:pt x="291570" y="501585"/>
                    <a:pt x="255417" y="504825"/>
                    <a:pt x="216354" y="504825"/>
                  </a:cubicBezTo>
                  <a:cubicBezTo>
                    <a:pt x="177290" y="504825"/>
                    <a:pt x="141137" y="501585"/>
                    <a:pt x="107895" y="495106"/>
                  </a:cubicBezTo>
                  <a:cubicBezTo>
                    <a:pt x="74654" y="488627"/>
                    <a:pt x="48360" y="479847"/>
                    <a:pt x="29017" y="468766"/>
                  </a:cubicBezTo>
                  <a:cubicBezTo>
                    <a:pt x="9672" y="457685"/>
                    <a:pt x="0" y="445666"/>
                    <a:pt x="0" y="432707"/>
                  </a:cubicBezTo>
                  <a:close/>
                  <a:moveTo>
                    <a:pt x="0" y="276640"/>
                  </a:moveTo>
                  <a:cubicBezTo>
                    <a:pt x="22349" y="292415"/>
                    <a:pt x="52868" y="304341"/>
                    <a:pt x="91557" y="312417"/>
                  </a:cubicBezTo>
                  <a:cubicBezTo>
                    <a:pt x="130244" y="320492"/>
                    <a:pt x="171844" y="324530"/>
                    <a:pt x="216354" y="324530"/>
                  </a:cubicBezTo>
                  <a:cubicBezTo>
                    <a:pt x="260864" y="324530"/>
                    <a:pt x="302463" y="320492"/>
                    <a:pt x="341151" y="312417"/>
                  </a:cubicBezTo>
                  <a:cubicBezTo>
                    <a:pt x="379840" y="304341"/>
                    <a:pt x="410358" y="292415"/>
                    <a:pt x="432708" y="276640"/>
                  </a:cubicBezTo>
                  <a:lnTo>
                    <a:pt x="432708" y="324530"/>
                  </a:lnTo>
                  <a:cubicBezTo>
                    <a:pt x="432708" y="337489"/>
                    <a:pt x="423035" y="349509"/>
                    <a:pt x="403692" y="360589"/>
                  </a:cubicBezTo>
                  <a:cubicBezTo>
                    <a:pt x="384347" y="371670"/>
                    <a:pt x="358054" y="380450"/>
                    <a:pt x="324813" y="386929"/>
                  </a:cubicBezTo>
                  <a:cubicBezTo>
                    <a:pt x="291570" y="393409"/>
                    <a:pt x="255417" y="396648"/>
                    <a:pt x="216354" y="396648"/>
                  </a:cubicBezTo>
                  <a:cubicBezTo>
                    <a:pt x="177290" y="396648"/>
                    <a:pt x="141137" y="393409"/>
                    <a:pt x="107895" y="386929"/>
                  </a:cubicBezTo>
                  <a:cubicBezTo>
                    <a:pt x="74654" y="380450"/>
                    <a:pt x="48360" y="371670"/>
                    <a:pt x="29017" y="360589"/>
                  </a:cubicBezTo>
                  <a:cubicBezTo>
                    <a:pt x="9672" y="349509"/>
                    <a:pt x="0" y="337489"/>
                    <a:pt x="0" y="324530"/>
                  </a:cubicBezTo>
                  <a:close/>
                  <a:moveTo>
                    <a:pt x="0" y="168463"/>
                  </a:moveTo>
                  <a:cubicBezTo>
                    <a:pt x="22349" y="184239"/>
                    <a:pt x="52868" y="196164"/>
                    <a:pt x="91557" y="204240"/>
                  </a:cubicBezTo>
                  <a:cubicBezTo>
                    <a:pt x="130244" y="212316"/>
                    <a:pt x="171844" y="216354"/>
                    <a:pt x="216354" y="216354"/>
                  </a:cubicBezTo>
                  <a:cubicBezTo>
                    <a:pt x="260864" y="216354"/>
                    <a:pt x="302463" y="212316"/>
                    <a:pt x="341151" y="204240"/>
                  </a:cubicBezTo>
                  <a:cubicBezTo>
                    <a:pt x="379840" y="196164"/>
                    <a:pt x="410358" y="184239"/>
                    <a:pt x="432708" y="168463"/>
                  </a:cubicBezTo>
                  <a:lnTo>
                    <a:pt x="432708" y="216354"/>
                  </a:lnTo>
                  <a:cubicBezTo>
                    <a:pt x="432708" y="229312"/>
                    <a:pt x="423035" y="241332"/>
                    <a:pt x="403692" y="252412"/>
                  </a:cubicBezTo>
                  <a:cubicBezTo>
                    <a:pt x="384347" y="263493"/>
                    <a:pt x="358054" y="272273"/>
                    <a:pt x="324813" y="278752"/>
                  </a:cubicBezTo>
                  <a:cubicBezTo>
                    <a:pt x="291570" y="285232"/>
                    <a:pt x="255417" y="288471"/>
                    <a:pt x="216354" y="288471"/>
                  </a:cubicBezTo>
                  <a:cubicBezTo>
                    <a:pt x="177290" y="288471"/>
                    <a:pt x="141137" y="285232"/>
                    <a:pt x="107895" y="278752"/>
                  </a:cubicBezTo>
                  <a:cubicBezTo>
                    <a:pt x="74654" y="272273"/>
                    <a:pt x="48360" y="263493"/>
                    <a:pt x="29017" y="252412"/>
                  </a:cubicBezTo>
                  <a:cubicBezTo>
                    <a:pt x="9672" y="241332"/>
                    <a:pt x="0" y="229312"/>
                    <a:pt x="0" y="216354"/>
                  </a:cubicBezTo>
                  <a:close/>
                  <a:moveTo>
                    <a:pt x="216354" y="0"/>
                  </a:moveTo>
                  <a:cubicBezTo>
                    <a:pt x="255417" y="0"/>
                    <a:pt x="291570" y="3240"/>
                    <a:pt x="324813" y="9719"/>
                  </a:cubicBezTo>
                  <a:cubicBezTo>
                    <a:pt x="358054" y="16198"/>
                    <a:pt x="384347" y="24978"/>
                    <a:pt x="403692" y="36059"/>
                  </a:cubicBezTo>
                  <a:cubicBezTo>
                    <a:pt x="423035" y="47140"/>
                    <a:pt x="432708" y="59159"/>
                    <a:pt x="432708" y="72118"/>
                  </a:cubicBezTo>
                  <a:lnTo>
                    <a:pt x="432708" y="108177"/>
                  </a:lnTo>
                  <a:cubicBezTo>
                    <a:pt x="432708" y="121136"/>
                    <a:pt x="423035" y="133155"/>
                    <a:pt x="403692" y="144236"/>
                  </a:cubicBezTo>
                  <a:cubicBezTo>
                    <a:pt x="384347" y="155316"/>
                    <a:pt x="358054" y="164096"/>
                    <a:pt x="324813" y="170576"/>
                  </a:cubicBezTo>
                  <a:cubicBezTo>
                    <a:pt x="291570" y="177055"/>
                    <a:pt x="255417" y="180295"/>
                    <a:pt x="216354" y="180295"/>
                  </a:cubicBezTo>
                  <a:cubicBezTo>
                    <a:pt x="177290" y="180295"/>
                    <a:pt x="141137" y="177055"/>
                    <a:pt x="107895" y="170576"/>
                  </a:cubicBezTo>
                  <a:cubicBezTo>
                    <a:pt x="74654" y="164096"/>
                    <a:pt x="48360" y="155316"/>
                    <a:pt x="29017" y="144236"/>
                  </a:cubicBezTo>
                  <a:cubicBezTo>
                    <a:pt x="9672" y="133155"/>
                    <a:pt x="0" y="121136"/>
                    <a:pt x="0" y="108177"/>
                  </a:cubicBezTo>
                  <a:lnTo>
                    <a:pt x="0" y="72118"/>
                  </a:lnTo>
                  <a:cubicBezTo>
                    <a:pt x="0" y="59159"/>
                    <a:pt x="9672" y="47140"/>
                    <a:pt x="29017" y="36059"/>
                  </a:cubicBezTo>
                  <a:cubicBezTo>
                    <a:pt x="48360" y="24978"/>
                    <a:pt x="74654" y="16198"/>
                    <a:pt x="107895" y="9719"/>
                  </a:cubicBezTo>
                  <a:cubicBezTo>
                    <a:pt x="141137" y="3240"/>
                    <a:pt x="177290" y="0"/>
                    <a:pt x="21635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66"/>
            <p:cNvSpPr/>
            <p:nvPr/>
          </p:nvSpPr>
          <p:spPr>
            <a:xfrm>
              <a:off x="7169068" y="1890968"/>
              <a:ext cx="814795" cy="1224834"/>
            </a:xfrm>
            <a:custGeom>
              <a:avLst/>
              <a:gdLst>
                <a:gd name="connsiteX0" fmla="*/ 0 w 432708"/>
                <a:gd name="connsiteY0" fmla="*/ 384816 h 504825"/>
                <a:gd name="connsiteX1" fmla="*/ 91557 w 432708"/>
                <a:gd name="connsiteY1" fmla="*/ 420594 h 504825"/>
                <a:gd name="connsiteX2" fmla="*/ 216354 w 432708"/>
                <a:gd name="connsiteY2" fmla="*/ 432707 h 504825"/>
                <a:gd name="connsiteX3" fmla="*/ 341151 w 432708"/>
                <a:gd name="connsiteY3" fmla="*/ 420594 h 504825"/>
                <a:gd name="connsiteX4" fmla="*/ 432708 w 432708"/>
                <a:gd name="connsiteY4" fmla="*/ 384816 h 504825"/>
                <a:gd name="connsiteX5" fmla="*/ 432708 w 432708"/>
                <a:gd name="connsiteY5" fmla="*/ 432707 h 504825"/>
                <a:gd name="connsiteX6" fmla="*/ 403692 w 432708"/>
                <a:gd name="connsiteY6" fmla="*/ 468766 h 504825"/>
                <a:gd name="connsiteX7" fmla="*/ 324813 w 432708"/>
                <a:gd name="connsiteY7" fmla="*/ 495106 h 504825"/>
                <a:gd name="connsiteX8" fmla="*/ 216354 w 432708"/>
                <a:gd name="connsiteY8" fmla="*/ 504825 h 504825"/>
                <a:gd name="connsiteX9" fmla="*/ 107895 w 432708"/>
                <a:gd name="connsiteY9" fmla="*/ 495106 h 504825"/>
                <a:gd name="connsiteX10" fmla="*/ 29017 w 432708"/>
                <a:gd name="connsiteY10" fmla="*/ 468766 h 504825"/>
                <a:gd name="connsiteX11" fmla="*/ 0 w 432708"/>
                <a:gd name="connsiteY11" fmla="*/ 432707 h 504825"/>
                <a:gd name="connsiteX12" fmla="*/ 0 w 432708"/>
                <a:gd name="connsiteY12" fmla="*/ 276640 h 504825"/>
                <a:gd name="connsiteX13" fmla="*/ 91557 w 432708"/>
                <a:gd name="connsiteY13" fmla="*/ 312417 h 504825"/>
                <a:gd name="connsiteX14" fmla="*/ 216354 w 432708"/>
                <a:gd name="connsiteY14" fmla="*/ 324530 h 504825"/>
                <a:gd name="connsiteX15" fmla="*/ 341151 w 432708"/>
                <a:gd name="connsiteY15" fmla="*/ 312417 h 504825"/>
                <a:gd name="connsiteX16" fmla="*/ 432708 w 432708"/>
                <a:gd name="connsiteY16" fmla="*/ 276640 h 504825"/>
                <a:gd name="connsiteX17" fmla="*/ 432708 w 432708"/>
                <a:gd name="connsiteY17" fmla="*/ 324530 h 504825"/>
                <a:gd name="connsiteX18" fmla="*/ 403692 w 432708"/>
                <a:gd name="connsiteY18" fmla="*/ 360589 h 504825"/>
                <a:gd name="connsiteX19" fmla="*/ 324813 w 432708"/>
                <a:gd name="connsiteY19" fmla="*/ 386929 h 504825"/>
                <a:gd name="connsiteX20" fmla="*/ 216354 w 432708"/>
                <a:gd name="connsiteY20" fmla="*/ 396648 h 504825"/>
                <a:gd name="connsiteX21" fmla="*/ 107895 w 432708"/>
                <a:gd name="connsiteY21" fmla="*/ 386929 h 504825"/>
                <a:gd name="connsiteX22" fmla="*/ 29017 w 432708"/>
                <a:gd name="connsiteY22" fmla="*/ 360589 h 504825"/>
                <a:gd name="connsiteX23" fmla="*/ 0 w 432708"/>
                <a:gd name="connsiteY23" fmla="*/ 324530 h 504825"/>
                <a:gd name="connsiteX24" fmla="*/ 0 w 432708"/>
                <a:gd name="connsiteY24" fmla="*/ 168463 h 504825"/>
                <a:gd name="connsiteX25" fmla="*/ 91557 w 432708"/>
                <a:gd name="connsiteY25" fmla="*/ 204240 h 504825"/>
                <a:gd name="connsiteX26" fmla="*/ 216354 w 432708"/>
                <a:gd name="connsiteY26" fmla="*/ 216354 h 504825"/>
                <a:gd name="connsiteX27" fmla="*/ 341151 w 432708"/>
                <a:gd name="connsiteY27" fmla="*/ 204240 h 504825"/>
                <a:gd name="connsiteX28" fmla="*/ 432708 w 432708"/>
                <a:gd name="connsiteY28" fmla="*/ 168463 h 504825"/>
                <a:gd name="connsiteX29" fmla="*/ 432708 w 432708"/>
                <a:gd name="connsiteY29" fmla="*/ 216354 h 504825"/>
                <a:gd name="connsiteX30" fmla="*/ 403692 w 432708"/>
                <a:gd name="connsiteY30" fmla="*/ 252412 h 504825"/>
                <a:gd name="connsiteX31" fmla="*/ 324813 w 432708"/>
                <a:gd name="connsiteY31" fmla="*/ 278752 h 504825"/>
                <a:gd name="connsiteX32" fmla="*/ 216354 w 432708"/>
                <a:gd name="connsiteY32" fmla="*/ 288471 h 504825"/>
                <a:gd name="connsiteX33" fmla="*/ 107895 w 432708"/>
                <a:gd name="connsiteY33" fmla="*/ 278752 h 504825"/>
                <a:gd name="connsiteX34" fmla="*/ 29017 w 432708"/>
                <a:gd name="connsiteY34" fmla="*/ 252412 h 504825"/>
                <a:gd name="connsiteX35" fmla="*/ 0 w 432708"/>
                <a:gd name="connsiteY35" fmla="*/ 216354 h 504825"/>
                <a:gd name="connsiteX36" fmla="*/ 216354 w 432708"/>
                <a:gd name="connsiteY36" fmla="*/ 0 h 504825"/>
                <a:gd name="connsiteX37" fmla="*/ 324813 w 432708"/>
                <a:gd name="connsiteY37" fmla="*/ 9719 h 504825"/>
                <a:gd name="connsiteX38" fmla="*/ 403692 w 432708"/>
                <a:gd name="connsiteY38" fmla="*/ 36059 h 504825"/>
                <a:gd name="connsiteX39" fmla="*/ 432708 w 432708"/>
                <a:gd name="connsiteY39" fmla="*/ 72118 h 504825"/>
                <a:gd name="connsiteX40" fmla="*/ 432708 w 432708"/>
                <a:gd name="connsiteY40" fmla="*/ 108177 h 504825"/>
                <a:gd name="connsiteX41" fmla="*/ 403692 w 432708"/>
                <a:gd name="connsiteY41" fmla="*/ 144236 h 504825"/>
                <a:gd name="connsiteX42" fmla="*/ 324813 w 432708"/>
                <a:gd name="connsiteY42" fmla="*/ 170576 h 504825"/>
                <a:gd name="connsiteX43" fmla="*/ 216354 w 432708"/>
                <a:gd name="connsiteY43" fmla="*/ 180295 h 504825"/>
                <a:gd name="connsiteX44" fmla="*/ 107895 w 432708"/>
                <a:gd name="connsiteY44" fmla="*/ 170576 h 504825"/>
                <a:gd name="connsiteX45" fmla="*/ 29017 w 432708"/>
                <a:gd name="connsiteY45" fmla="*/ 144236 h 504825"/>
                <a:gd name="connsiteX46" fmla="*/ 0 w 432708"/>
                <a:gd name="connsiteY46" fmla="*/ 108177 h 504825"/>
                <a:gd name="connsiteX47" fmla="*/ 0 w 432708"/>
                <a:gd name="connsiteY47" fmla="*/ 72118 h 504825"/>
                <a:gd name="connsiteX48" fmla="*/ 29017 w 432708"/>
                <a:gd name="connsiteY48" fmla="*/ 36059 h 504825"/>
                <a:gd name="connsiteX49" fmla="*/ 107895 w 432708"/>
                <a:gd name="connsiteY49" fmla="*/ 9719 h 504825"/>
                <a:gd name="connsiteX50" fmla="*/ 216354 w 432708"/>
                <a:gd name="connsiteY50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2708" h="504825">
                  <a:moveTo>
                    <a:pt x="0" y="384816"/>
                  </a:moveTo>
                  <a:cubicBezTo>
                    <a:pt x="22349" y="400592"/>
                    <a:pt x="52868" y="412518"/>
                    <a:pt x="91557" y="420594"/>
                  </a:cubicBezTo>
                  <a:cubicBezTo>
                    <a:pt x="130244" y="428669"/>
                    <a:pt x="171844" y="432707"/>
                    <a:pt x="216354" y="432707"/>
                  </a:cubicBezTo>
                  <a:cubicBezTo>
                    <a:pt x="260864" y="432707"/>
                    <a:pt x="302463" y="428669"/>
                    <a:pt x="341151" y="420594"/>
                  </a:cubicBezTo>
                  <a:cubicBezTo>
                    <a:pt x="379840" y="412518"/>
                    <a:pt x="410358" y="400592"/>
                    <a:pt x="432708" y="384816"/>
                  </a:cubicBezTo>
                  <a:lnTo>
                    <a:pt x="432708" y="432707"/>
                  </a:lnTo>
                  <a:cubicBezTo>
                    <a:pt x="432708" y="445666"/>
                    <a:pt x="423035" y="457685"/>
                    <a:pt x="403692" y="468766"/>
                  </a:cubicBezTo>
                  <a:cubicBezTo>
                    <a:pt x="384347" y="479847"/>
                    <a:pt x="358054" y="488627"/>
                    <a:pt x="324813" y="495106"/>
                  </a:cubicBezTo>
                  <a:cubicBezTo>
                    <a:pt x="291570" y="501585"/>
                    <a:pt x="255417" y="504825"/>
                    <a:pt x="216354" y="504825"/>
                  </a:cubicBezTo>
                  <a:cubicBezTo>
                    <a:pt x="177290" y="504825"/>
                    <a:pt x="141137" y="501585"/>
                    <a:pt x="107895" y="495106"/>
                  </a:cubicBezTo>
                  <a:cubicBezTo>
                    <a:pt x="74654" y="488627"/>
                    <a:pt x="48360" y="479847"/>
                    <a:pt x="29017" y="468766"/>
                  </a:cubicBezTo>
                  <a:cubicBezTo>
                    <a:pt x="9672" y="457685"/>
                    <a:pt x="0" y="445666"/>
                    <a:pt x="0" y="432707"/>
                  </a:cubicBezTo>
                  <a:close/>
                  <a:moveTo>
                    <a:pt x="0" y="276640"/>
                  </a:moveTo>
                  <a:cubicBezTo>
                    <a:pt x="22349" y="292415"/>
                    <a:pt x="52868" y="304341"/>
                    <a:pt x="91557" y="312417"/>
                  </a:cubicBezTo>
                  <a:cubicBezTo>
                    <a:pt x="130244" y="320492"/>
                    <a:pt x="171844" y="324530"/>
                    <a:pt x="216354" y="324530"/>
                  </a:cubicBezTo>
                  <a:cubicBezTo>
                    <a:pt x="260864" y="324530"/>
                    <a:pt x="302463" y="320492"/>
                    <a:pt x="341151" y="312417"/>
                  </a:cubicBezTo>
                  <a:cubicBezTo>
                    <a:pt x="379840" y="304341"/>
                    <a:pt x="410358" y="292415"/>
                    <a:pt x="432708" y="276640"/>
                  </a:cubicBezTo>
                  <a:lnTo>
                    <a:pt x="432708" y="324530"/>
                  </a:lnTo>
                  <a:cubicBezTo>
                    <a:pt x="432708" y="337489"/>
                    <a:pt x="423035" y="349509"/>
                    <a:pt x="403692" y="360589"/>
                  </a:cubicBezTo>
                  <a:cubicBezTo>
                    <a:pt x="384347" y="371670"/>
                    <a:pt x="358054" y="380450"/>
                    <a:pt x="324813" y="386929"/>
                  </a:cubicBezTo>
                  <a:cubicBezTo>
                    <a:pt x="291570" y="393409"/>
                    <a:pt x="255417" y="396648"/>
                    <a:pt x="216354" y="396648"/>
                  </a:cubicBezTo>
                  <a:cubicBezTo>
                    <a:pt x="177290" y="396648"/>
                    <a:pt x="141137" y="393409"/>
                    <a:pt x="107895" y="386929"/>
                  </a:cubicBezTo>
                  <a:cubicBezTo>
                    <a:pt x="74654" y="380450"/>
                    <a:pt x="48360" y="371670"/>
                    <a:pt x="29017" y="360589"/>
                  </a:cubicBezTo>
                  <a:cubicBezTo>
                    <a:pt x="9672" y="349509"/>
                    <a:pt x="0" y="337489"/>
                    <a:pt x="0" y="324530"/>
                  </a:cubicBezTo>
                  <a:close/>
                  <a:moveTo>
                    <a:pt x="0" y="168463"/>
                  </a:moveTo>
                  <a:cubicBezTo>
                    <a:pt x="22349" y="184239"/>
                    <a:pt x="52868" y="196164"/>
                    <a:pt x="91557" y="204240"/>
                  </a:cubicBezTo>
                  <a:cubicBezTo>
                    <a:pt x="130244" y="212316"/>
                    <a:pt x="171844" y="216354"/>
                    <a:pt x="216354" y="216354"/>
                  </a:cubicBezTo>
                  <a:cubicBezTo>
                    <a:pt x="260864" y="216354"/>
                    <a:pt x="302463" y="212316"/>
                    <a:pt x="341151" y="204240"/>
                  </a:cubicBezTo>
                  <a:cubicBezTo>
                    <a:pt x="379840" y="196164"/>
                    <a:pt x="410358" y="184239"/>
                    <a:pt x="432708" y="168463"/>
                  </a:cubicBezTo>
                  <a:lnTo>
                    <a:pt x="432708" y="216354"/>
                  </a:lnTo>
                  <a:cubicBezTo>
                    <a:pt x="432708" y="229312"/>
                    <a:pt x="423035" y="241332"/>
                    <a:pt x="403692" y="252412"/>
                  </a:cubicBezTo>
                  <a:cubicBezTo>
                    <a:pt x="384347" y="263493"/>
                    <a:pt x="358054" y="272273"/>
                    <a:pt x="324813" y="278752"/>
                  </a:cubicBezTo>
                  <a:cubicBezTo>
                    <a:pt x="291570" y="285232"/>
                    <a:pt x="255417" y="288471"/>
                    <a:pt x="216354" y="288471"/>
                  </a:cubicBezTo>
                  <a:cubicBezTo>
                    <a:pt x="177290" y="288471"/>
                    <a:pt x="141137" y="285232"/>
                    <a:pt x="107895" y="278752"/>
                  </a:cubicBezTo>
                  <a:cubicBezTo>
                    <a:pt x="74654" y="272273"/>
                    <a:pt x="48360" y="263493"/>
                    <a:pt x="29017" y="252412"/>
                  </a:cubicBezTo>
                  <a:cubicBezTo>
                    <a:pt x="9672" y="241332"/>
                    <a:pt x="0" y="229312"/>
                    <a:pt x="0" y="216354"/>
                  </a:cubicBezTo>
                  <a:close/>
                  <a:moveTo>
                    <a:pt x="216354" y="0"/>
                  </a:moveTo>
                  <a:cubicBezTo>
                    <a:pt x="255417" y="0"/>
                    <a:pt x="291570" y="3240"/>
                    <a:pt x="324813" y="9719"/>
                  </a:cubicBezTo>
                  <a:cubicBezTo>
                    <a:pt x="358054" y="16198"/>
                    <a:pt x="384347" y="24978"/>
                    <a:pt x="403692" y="36059"/>
                  </a:cubicBezTo>
                  <a:cubicBezTo>
                    <a:pt x="423035" y="47140"/>
                    <a:pt x="432708" y="59159"/>
                    <a:pt x="432708" y="72118"/>
                  </a:cubicBezTo>
                  <a:lnTo>
                    <a:pt x="432708" y="108177"/>
                  </a:lnTo>
                  <a:cubicBezTo>
                    <a:pt x="432708" y="121136"/>
                    <a:pt x="423035" y="133155"/>
                    <a:pt x="403692" y="144236"/>
                  </a:cubicBezTo>
                  <a:cubicBezTo>
                    <a:pt x="384347" y="155316"/>
                    <a:pt x="358054" y="164096"/>
                    <a:pt x="324813" y="170576"/>
                  </a:cubicBezTo>
                  <a:cubicBezTo>
                    <a:pt x="291570" y="177055"/>
                    <a:pt x="255417" y="180295"/>
                    <a:pt x="216354" y="180295"/>
                  </a:cubicBezTo>
                  <a:cubicBezTo>
                    <a:pt x="177290" y="180295"/>
                    <a:pt x="141137" y="177055"/>
                    <a:pt x="107895" y="170576"/>
                  </a:cubicBezTo>
                  <a:cubicBezTo>
                    <a:pt x="74654" y="164096"/>
                    <a:pt x="48360" y="155316"/>
                    <a:pt x="29017" y="144236"/>
                  </a:cubicBezTo>
                  <a:cubicBezTo>
                    <a:pt x="9672" y="133155"/>
                    <a:pt x="0" y="121136"/>
                    <a:pt x="0" y="108177"/>
                  </a:cubicBezTo>
                  <a:lnTo>
                    <a:pt x="0" y="72118"/>
                  </a:lnTo>
                  <a:cubicBezTo>
                    <a:pt x="0" y="59159"/>
                    <a:pt x="9672" y="47140"/>
                    <a:pt x="29017" y="36059"/>
                  </a:cubicBezTo>
                  <a:cubicBezTo>
                    <a:pt x="48360" y="24978"/>
                    <a:pt x="74654" y="16198"/>
                    <a:pt x="107895" y="9719"/>
                  </a:cubicBezTo>
                  <a:cubicBezTo>
                    <a:pt x="141137" y="3240"/>
                    <a:pt x="177290" y="0"/>
                    <a:pt x="21635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66"/>
            <p:cNvSpPr/>
            <p:nvPr/>
          </p:nvSpPr>
          <p:spPr>
            <a:xfrm>
              <a:off x="6283695" y="1890968"/>
              <a:ext cx="814795" cy="1224834"/>
            </a:xfrm>
            <a:custGeom>
              <a:avLst/>
              <a:gdLst>
                <a:gd name="connsiteX0" fmla="*/ 0 w 432708"/>
                <a:gd name="connsiteY0" fmla="*/ 384816 h 504825"/>
                <a:gd name="connsiteX1" fmla="*/ 91557 w 432708"/>
                <a:gd name="connsiteY1" fmla="*/ 420594 h 504825"/>
                <a:gd name="connsiteX2" fmla="*/ 216354 w 432708"/>
                <a:gd name="connsiteY2" fmla="*/ 432707 h 504825"/>
                <a:gd name="connsiteX3" fmla="*/ 341151 w 432708"/>
                <a:gd name="connsiteY3" fmla="*/ 420594 h 504825"/>
                <a:gd name="connsiteX4" fmla="*/ 432708 w 432708"/>
                <a:gd name="connsiteY4" fmla="*/ 384816 h 504825"/>
                <a:gd name="connsiteX5" fmla="*/ 432708 w 432708"/>
                <a:gd name="connsiteY5" fmla="*/ 432707 h 504825"/>
                <a:gd name="connsiteX6" fmla="*/ 403692 w 432708"/>
                <a:gd name="connsiteY6" fmla="*/ 468766 h 504825"/>
                <a:gd name="connsiteX7" fmla="*/ 324813 w 432708"/>
                <a:gd name="connsiteY7" fmla="*/ 495106 h 504825"/>
                <a:gd name="connsiteX8" fmla="*/ 216354 w 432708"/>
                <a:gd name="connsiteY8" fmla="*/ 504825 h 504825"/>
                <a:gd name="connsiteX9" fmla="*/ 107895 w 432708"/>
                <a:gd name="connsiteY9" fmla="*/ 495106 h 504825"/>
                <a:gd name="connsiteX10" fmla="*/ 29017 w 432708"/>
                <a:gd name="connsiteY10" fmla="*/ 468766 h 504825"/>
                <a:gd name="connsiteX11" fmla="*/ 0 w 432708"/>
                <a:gd name="connsiteY11" fmla="*/ 432707 h 504825"/>
                <a:gd name="connsiteX12" fmla="*/ 0 w 432708"/>
                <a:gd name="connsiteY12" fmla="*/ 276640 h 504825"/>
                <a:gd name="connsiteX13" fmla="*/ 91557 w 432708"/>
                <a:gd name="connsiteY13" fmla="*/ 312417 h 504825"/>
                <a:gd name="connsiteX14" fmla="*/ 216354 w 432708"/>
                <a:gd name="connsiteY14" fmla="*/ 324530 h 504825"/>
                <a:gd name="connsiteX15" fmla="*/ 341151 w 432708"/>
                <a:gd name="connsiteY15" fmla="*/ 312417 h 504825"/>
                <a:gd name="connsiteX16" fmla="*/ 432708 w 432708"/>
                <a:gd name="connsiteY16" fmla="*/ 276640 h 504825"/>
                <a:gd name="connsiteX17" fmla="*/ 432708 w 432708"/>
                <a:gd name="connsiteY17" fmla="*/ 324530 h 504825"/>
                <a:gd name="connsiteX18" fmla="*/ 403692 w 432708"/>
                <a:gd name="connsiteY18" fmla="*/ 360589 h 504825"/>
                <a:gd name="connsiteX19" fmla="*/ 324813 w 432708"/>
                <a:gd name="connsiteY19" fmla="*/ 386929 h 504825"/>
                <a:gd name="connsiteX20" fmla="*/ 216354 w 432708"/>
                <a:gd name="connsiteY20" fmla="*/ 396648 h 504825"/>
                <a:gd name="connsiteX21" fmla="*/ 107895 w 432708"/>
                <a:gd name="connsiteY21" fmla="*/ 386929 h 504825"/>
                <a:gd name="connsiteX22" fmla="*/ 29017 w 432708"/>
                <a:gd name="connsiteY22" fmla="*/ 360589 h 504825"/>
                <a:gd name="connsiteX23" fmla="*/ 0 w 432708"/>
                <a:gd name="connsiteY23" fmla="*/ 324530 h 504825"/>
                <a:gd name="connsiteX24" fmla="*/ 0 w 432708"/>
                <a:gd name="connsiteY24" fmla="*/ 168463 h 504825"/>
                <a:gd name="connsiteX25" fmla="*/ 91557 w 432708"/>
                <a:gd name="connsiteY25" fmla="*/ 204240 h 504825"/>
                <a:gd name="connsiteX26" fmla="*/ 216354 w 432708"/>
                <a:gd name="connsiteY26" fmla="*/ 216354 h 504825"/>
                <a:gd name="connsiteX27" fmla="*/ 341151 w 432708"/>
                <a:gd name="connsiteY27" fmla="*/ 204240 h 504825"/>
                <a:gd name="connsiteX28" fmla="*/ 432708 w 432708"/>
                <a:gd name="connsiteY28" fmla="*/ 168463 h 504825"/>
                <a:gd name="connsiteX29" fmla="*/ 432708 w 432708"/>
                <a:gd name="connsiteY29" fmla="*/ 216354 h 504825"/>
                <a:gd name="connsiteX30" fmla="*/ 403692 w 432708"/>
                <a:gd name="connsiteY30" fmla="*/ 252412 h 504825"/>
                <a:gd name="connsiteX31" fmla="*/ 324813 w 432708"/>
                <a:gd name="connsiteY31" fmla="*/ 278752 h 504825"/>
                <a:gd name="connsiteX32" fmla="*/ 216354 w 432708"/>
                <a:gd name="connsiteY32" fmla="*/ 288471 h 504825"/>
                <a:gd name="connsiteX33" fmla="*/ 107895 w 432708"/>
                <a:gd name="connsiteY33" fmla="*/ 278752 h 504825"/>
                <a:gd name="connsiteX34" fmla="*/ 29017 w 432708"/>
                <a:gd name="connsiteY34" fmla="*/ 252412 h 504825"/>
                <a:gd name="connsiteX35" fmla="*/ 0 w 432708"/>
                <a:gd name="connsiteY35" fmla="*/ 216354 h 504825"/>
                <a:gd name="connsiteX36" fmla="*/ 216354 w 432708"/>
                <a:gd name="connsiteY36" fmla="*/ 0 h 504825"/>
                <a:gd name="connsiteX37" fmla="*/ 324813 w 432708"/>
                <a:gd name="connsiteY37" fmla="*/ 9719 h 504825"/>
                <a:gd name="connsiteX38" fmla="*/ 403692 w 432708"/>
                <a:gd name="connsiteY38" fmla="*/ 36059 h 504825"/>
                <a:gd name="connsiteX39" fmla="*/ 432708 w 432708"/>
                <a:gd name="connsiteY39" fmla="*/ 72118 h 504825"/>
                <a:gd name="connsiteX40" fmla="*/ 432708 w 432708"/>
                <a:gd name="connsiteY40" fmla="*/ 108177 h 504825"/>
                <a:gd name="connsiteX41" fmla="*/ 403692 w 432708"/>
                <a:gd name="connsiteY41" fmla="*/ 144236 h 504825"/>
                <a:gd name="connsiteX42" fmla="*/ 324813 w 432708"/>
                <a:gd name="connsiteY42" fmla="*/ 170576 h 504825"/>
                <a:gd name="connsiteX43" fmla="*/ 216354 w 432708"/>
                <a:gd name="connsiteY43" fmla="*/ 180295 h 504825"/>
                <a:gd name="connsiteX44" fmla="*/ 107895 w 432708"/>
                <a:gd name="connsiteY44" fmla="*/ 170576 h 504825"/>
                <a:gd name="connsiteX45" fmla="*/ 29017 w 432708"/>
                <a:gd name="connsiteY45" fmla="*/ 144236 h 504825"/>
                <a:gd name="connsiteX46" fmla="*/ 0 w 432708"/>
                <a:gd name="connsiteY46" fmla="*/ 108177 h 504825"/>
                <a:gd name="connsiteX47" fmla="*/ 0 w 432708"/>
                <a:gd name="connsiteY47" fmla="*/ 72118 h 504825"/>
                <a:gd name="connsiteX48" fmla="*/ 29017 w 432708"/>
                <a:gd name="connsiteY48" fmla="*/ 36059 h 504825"/>
                <a:gd name="connsiteX49" fmla="*/ 107895 w 432708"/>
                <a:gd name="connsiteY49" fmla="*/ 9719 h 504825"/>
                <a:gd name="connsiteX50" fmla="*/ 216354 w 432708"/>
                <a:gd name="connsiteY50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2708" h="504825">
                  <a:moveTo>
                    <a:pt x="0" y="384816"/>
                  </a:moveTo>
                  <a:cubicBezTo>
                    <a:pt x="22349" y="400592"/>
                    <a:pt x="52868" y="412518"/>
                    <a:pt x="91557" y="420594"/>
                  </a:cubicBezTo>
                  <a:cubicBezTo>
                    <a:pt x="130244" y="428669"/>
                    <a:pt x="171844" y="432707"/>
                    <a:pt x="216354" y="432707"/>
                  </a:cubicBezTo>
                  <a:cubicBezTo>
                    <a:pt x="260864" y="432707"/>
                    <a:pt x="302463" y="428669"/>
                    <a:pt x="341151" y="420594"/>
                  </a:cubicBezTo>
                  <a:cubicBezTo>
                    <a:pt x="379840" y="412518"/>
                    <a:pt x="410358" y="400592"/>
                    <a:pt x="432708" y="384816"/>
                  </a:cubicBezTo>
                  <a:lnTo>
                    <a:pt x="432708" y="432707"/>
                  </a:lnTo>
                  <a:cubicBezTo>
                    <a:pt x="432708" y="445666"/>
                    <a:pt x="423035" y="457685"/>
                    <a:pt x="403692" y="468766"/>
                  </a:cubicBezTo>
                  <a:cubicBezTo>
                    <a:pt x="384347" y="479847"/>
                    <a:pt x="358054" y="488627"/>
                    <a:pt x="324813" y="495106"/>
                  </a:cubicBezTo>
                  <a:cubicBezTo>
                    <a:pt x="291570" y="501585"/>
                    <a:pt x="255417" y="504825"/>
                    <a:pt x="216354" y="504825"/>
                  </a:cubicBezTo>
                  <a:cubicBezTo>
                    <a:pt x="177290" y="504825"/>
                    <a:pt x="141137" y="501585"/>
                    <a:pt x="107895" y="495106"/>
                  </a:cubicBezTo>
                  <a:cubicBezTo>
                    <a:pt x="74654" y="488627"/>
                    <a:pt x="48360" y="479847"/>
                    <a:pt x="29017" y="468766"/>
                  </a:cubicBezTo>
                  <a:cubicBezTo>
                    <a:pt x="9672" y="457685"/>
                    <a:pt x="0" y="445666"/>
                    <a:pt x="0" y="432707"/>
                  </a:cubicBezTo>
                  <a:close/>
                  <a:moveTo>
                    <a:pt x="0" y="276640"/>
                  </a:moveTo>
                  <a:cubicBezTo>
                    <a:pt x="22349" y="292415"/>
                    <a:pt x="52868" y="304341"/>
                    <a:pt x="91557" y="312417"/>
                  </a:cubicBezTo>
                  <a:cubicBezTo>
                    <a:pt x="130244" y="320492"/>
                    <a:pt x="171844" y="324530"/>
                    <a:pt x="216354" y="324530"/>
                  </a:cubicBezTo>
                  <a:cubicBezTo>
                    <a:pt x="260864" y="324530"/>
                    <a:pt x="302463" y="320492"/>
                    <a:pt x="341151" y="312417"/>
                  </a:cubicBezTo>
                  <a:cubicBezTo>
                    <a:pt x="379840" y="304341"/>
                    <a:pt x="410358" y="292415"/>
                    <a:pt x="432708" y="276640"/>
                  </a:cubicBezTo>
                  <a:lnTo>
                    <a:pt x="432708" y="324530"/>
                  </a:lnTo>
                  <a:cubicBezTo>
                    <a:pt x="432708" y="337489"/>
                    <a:pt x="423035" y="349509"/>
                    <a:pt x="403692" y="360589"/>
                  </a:cubicBezTo>
                  <a:cubicBezTo>
                    <a:pt x="384347" y="371670"/>
                    <a:pt x="358054" y="380450"/>
                    <a:pt x="324813" y="386929"/>
                  </a:cubicBezTo>
                  <a:cubicBezTo>
                    <a:pt x="291570" y="393409"/>
                    <a:pt x="255417" y="396648"/>
                    <a:pt x="216354" y="396648"/>
                  </a:cubicBezTo>
                  <a:cubicBezTo>
                    <a:pt x="177290" y="396648"/>
                    <a:pt x="141137" y="393409"/>
                    <a:pt x="107895" y="386929"/>
                  </a:cubicBezTo>
                  <a:cubicBezTo>
                    <a:pt x="74654" y="380450"/>
                    <a:pt x="48360" y="371670"/>
                    <a:pt x="29017" y="360589"/>
                  </a:cubicBezTo>
                  <a:cubicBezTo>
                    <a:pt x="9672" y="349509"/>
                    <a:pt x="0" y="337489"/>
                    <a:pt x="0" y="324530"/>
                  </a:cubicBezTo>
                  <a:close/>
                  <a:moveTo>
                    <a:pt x="0" y="168463"/>
                  </a:moveTo>
                  <a:cubicBezTo>
                    <a:pt x="22349" y="184239"/>
                    <a:pt x="52868" y="196164"/>
                    <a:pt x="91557" y="204240"/>
                  </a:cubicBezTo>
                  <a:cubicBezTo>
                    <a:pt x="130244" y="212316"/>
                    <a:pt x="171844" y="216354"/>
                    <a:pt x="216354" y="216354"/>
                  </a:cubicBezTo>
                  <a:cubicBezTo>
                    <a:pt x="260864" y="216354"/>
                    <a:pt x="302463" y="212316"/>
                    <a:pt x="341151" y="204240"/>
                  </a:cubicBezTo>
                  <a:cubicBezTo>
                    <a:pt x="379840" y="196164"/>
                    <a:pt x="410358" y="184239"/>
                    <a:pt x="432708" y="168463"/>
                  </a:cubicBezTo>
                  <a:lnTo>
                    <a:pt x="432708" y="216354"/>
                  </a:lnTo>
                  <a:cubicBezTo>
                    <a:pt x="432708" y="229312"/>
                    <a:pt x="423035" y="241332"/>
                    <a:pt x="403692" y="252412"/>
                  </a:cubicBezTo>
                  <a:cubicBezTo>
                    <a:pt x="384347" y="263493"/>
                    <a:pt x="358054" y="272273"/>
                    <a:pt x="324813" y="278752"/>
                  </a:cubicBezTo>
                  <a:cubicBezTo>
                    <a:pt x="291570" y="285232"/>
                    <a:pt x="255417" y="288471"/>
                    <a:pt x="216354" y="288471"/>
                  </a:cubicBezTo>
                  <a:cubicBezTo>
                    <a:pt x="177290" y="288471"/>
                    <a:pt x="141137" y="285232"/>
                    <a:pt x="107895" y="278752"/>
                  </a:cubicBezTo>
                  <a:cubicBezTo>
                    <a:pt x="74654" y="272273"/>
                    <a:pt x="48360" y="263493"/>
                    <a:pt x="29017" y="252412"/>
                  </a:cubicBezTo>
                  <a:cubicBezTo>
                    <a:pt x="9672" y="241332"/>
                    <a:pt x="0" y="229312"/>
                    <a:pt x="0" y="216354"/>
                  </a:cubicBezTo>
                  <a:close/>
                  <a:moveTo>
                    <a:pt x="216354" y="0"/>
                  </a:moveTo>
                  <a:cubicBezTo>
                    <a:pt x="255417" y="0"/>
                    <a:pt x="291570" y="3240"/>
                    <a:pt x="324813" y="9719"/>
                  </a:cubicBezTo>
                  <a:cubicBezTo>
                    <a:pt x="358054" y="16198"/>
                    <a:pt x="384347" y="24978"/>
                    <a:pt x="403692" y="36059"/>
                  </a:cubicBezTo>
                  <a:cubicBezTo>
                    <a:pt x="423035" y="47140"/>
                    <a:pt x="432708" y="59159"/>
                    <a:pt x="432708" y="72118"/>
                  </a:cubicBezTo>
                  <a:lnTo>
                    <a:pt x="432708" y="108177"/>
                  </a:lnTo>
                  <a:cubicBezTo>
                    <a:pt x="432708" y="121136"/>
                    <a:pt x="423035" y="133155"/>
                    <a:pt x="403692" y="144236"/>
                  </a:cubicBezTo>
                  <a:cubicBezTo>
                    <a:pt x="384347" y="155316"/>
                    <a:pt x="358054" y="164096"/>
                    <a:pt x="324813" y="170576"/>
                  </a:cubicBezTo>
                  <a:cubicBezTo>
                    <a:pt x="291570" y="177055"/>
                    <a:pt x="255417" y="180295"/>
                    <a:pt x="216354" y="180295"/>
                  </a:cubicBezTo>
                  <a:cubicBezTo>
                    <a:pt x="177290" y="180295"/>
                    <a:pt x="141137" y="177055"/>
                    <a:pt x="107895" y="170576"/>
                  </a:cubicBezTo>
                  <a:cubicBezTo>
                    <a:pt x="74654" y="164096"/>
                    <a:pt x="48360" y="155316"/>
                    <a:pt x="29017" y="144236"/>
                  </a:cubicBezTo>
                  <a:cubicBezTo>
                    <a:pt x="9672" y="133155"/>
                    <a:pt x="0" y="121136"/>
                    <a:pt x="0" y="108177"/>
                  </a:cubicBezTo>
                  <a:lnTo>
                    <a:pt x="0" y="72118"/>
                  </a:lnTo>
                  <a:cubicBezTo>
                    <a:pt x="0" y="59159"/>
                    <a:pt x="9672" y="47140"/>
                    <a:pt x="29017" y="36059"/>
                  </a:cubicBezTo>
                  <a:cubicBezTo>
                    <a:pt x="48360" y="24978"/>
                    <a:pt x="74654" y="16198"/>
                    <a:pt x="107895" y="9719"/>
                  </a:cubicBezTo>
                  <a:cubicBezTo>
                    <a:pt x="141137" y="3240"/>
                    <a:pt x="177290" y="0"/>
                    <a:pt x="21635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2" name="꺾인 연결선 21"/>
          <p:cNvCxnSpPr/>
          <p:nvPr/>
        </p:nvCxnSpPr>
        <p:spPr>
          <a:xfrm flipV="1">
            <a:off x="1090851" y="2172386"/>
            <a:ext cx="2682386" cy="1266106"/>
          </a:xfrm>
          <a:prstGeom prst="bentConnector3">
            <a:avLst>
              <a:gd name="adj1" fmla="val 50000"/>
            </a:avLst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41" idx="1"/>
          </p:cNvCxnSpPr>
          <p:nvPr/>
        </p:nvCxnSpPr>
        <p:spPr>
          <a:xfrm>
            <a:off x="1753390" y="4071545"/>
            <a:ext cx="3075135" cy="1251539"/>
          </a:xfrm>
          <a:prstGeom prst="bentConnector3">
            <a:avLst>
              <a:gd name="adj1" fmla="val 50000"/>
            </a:avLst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42294" y="1126446"/>
            <a:ext cx="88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HDFS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40" idx="1"/>
          </p:cNvCxnSpPr>
          <p:nvPr/>
        </p:nvCxnSpPr>
        <p:spPr>
          <a:xfrm>
            <a:off x="3291974" y="4071545"/>
            <a:ext cx="1474480" cy="8363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66454" y="3849075"/>
            <a:ext cx="1034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/>
              <a:t>HBase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828525" y="5092251"/>
            <a:ext cx="1034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/>
              <a:t>Redis</a:t>
            </a:r>
            <a:endParaRPr lang="ko-KR" alt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1753390" y="2523193"/>
            <a:ext cx="1355750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차량상태정보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(Day</a:t>
            </a:r>
            <a:r>
              <a:rPr lang="ko-KR" altLang="en-US" sz="1400" b="1" dirty="0" smtClean="0">
                <a:latin typeface="+mn-ea"/>
              </a:rPr>
              <a:t>발생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95850" y="3819204"/>
            <a:ext cx="132814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차량운행정보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(Sec</a:t>
            </a:r>
            <a:r>
              <a:rPr lang="ko-KR" altLang="en-US" sz="1400" b="1" dirty="0" smtClean="0">
                <a:latin typeface="+mn-ea"/>
              </a:rPr>
              <a:t>발생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95850" y="5169194"/>
            <a:ext cx="1298252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과속차량정보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0701" y="4429393"/>
            <a:ext cx="10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ea"/>
              </a:rPr>
              <a:t>X 100</a:t>
            </a:r>
            <a:r>
              <a:rPr lang="ko-KR" altLang="en-US" sz="1400" b="1" dirty="0" smtClean="0">
                <a:latin typeface="+mn-ea"/>
              </a:rPr>
              <a:t>대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54" name="직선 화살표 연결선 53"/>
          <p:cNvCxnSpPr>
            <a:stCxn id="57" idx="1"/>
            <a:endCxn id="37" idx="3"/>
          </p:cNvCxnSpPr>
          <p:nvPr/>
        </p:nvCxnSpPr>
        <p:spPr>
          <a:xfrm flipH="1">
            <a:off x="5722406" y="1357278"/>
            <a:ext cx="1992131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14537" y="1095668"/>
            <a:ext cx="257881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운전자</a:t>
            </a:r>
            <a:r>
              <a:rPr lang="en-US" altLang="ko-KR" sz="1400" b="1" dirty="0" smtClean="0">
                <a:latin typeface="+mn-ea"/>
              </a:rPr>
              <a:t>|</a:t>
            </a:r>
            <a:r>
              <a:rPr lang="ko-KR" altLang="en-US" sz="1400" b="1" dirty="0" smtClean="0">
                <a:latin typeface="+mn-ea"/>
              </a:rPr>
              <a:t>차량</a:t>
            </a:r>
            <a:r>
              <a:rPr lang="en-US" altLang="ko-KR" sz="1400" b="1" dirty="0" smtClean="0">
                <a:latin typeface="+mn-ea"/>
              </a:rPr>
              <a:t>/</a:t>
            </a:r>
            <a:r>
              <a:rPr lang="ko-KR" altLang="en-US" sz="1400" b="1" dirty="0" smtClean="0">
                <a:latin typeface="+mn-ea"/>
              </a:rPr>
              <a:t>상품구매정보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(Manual</a:t>
            </a:r>
            <a:r>
              <a:rPr lang="ko-KR" altLang="en-US" sz="1400" b="1" dirty="0" smtClean="0">
                <a:latin typeface="+mn-ea"/>
              </a:rPr>
              <a:t>주입</a:t>
            </a:r>
            <a:r>
              <a:rPr lang="en-US" altLang="ko-KR" sz="1400" b="1" dirty="0" smtClean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84364" y="4569247"/>
            <a:ext cx="120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latin typeface="+mn-ea"/>
              </a:rPr>
              <a:t>실시간 처리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81854" y="1835840"/>
            <a:ext cx="120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배치 처리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718471" y="2168204"/>
            <a:ext cx="564979" cy="0"/>
          </a:xfrm>
          <a:prstGeom prst="straightConnector1">
            <a:avLst/>
          </a:prstGeom>
          <a:ln w="38100">
            <a:solidFill>
              <a:srgbClr val="40515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0" idx="3"/>
          </p:cNvCxnSpPr>
          <p:nvPr/>
        </p:nvCxnSpPr>
        <p:spPr>
          <a:xfrm flipV="1">
            <a:off x="5800965" y="2168204"/>
            <a:ext cx="1913572" cy="1911704"/>
          </a:xfrm>
          <a:prstGeom prst="bentConnector3">
            <a:avLst>
              <a:gd name="adj1" fmla="val 71404"/>
            </a:avLst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714536" y="2014314"/>
            <a:ext cx="2578813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Hive </a:t>
            </a:r>
            <a:r>
              <a:rPr lang="ko-KR" altLang="en-US" sz="1400" b="1" dirty="0" err="1">
                <a:latin typeface="+mn-ea"/>
              </a:rPr>
              <a:t>외부테이블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생성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차량 </a:t>
            </a:r>
            <a:r>
              <a:rPr lang="ko-KR" altLang="en-US" sz="1400" b="1" dirty="0" err="1" smtClean="0">
                <a:latin typeface="+mn-ea"/>
              </a:rPr>
              <a:t>상태정보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400" b="1" dirty="0">
                <a:latin typeface="+mn-ea"/>
              </a:rPr>
              <a:t>차량 </a:t>
            </a:r>
            <a:r>
              <a:rPr lang="ko-KR" altLang="en-US" sz="1400" b="1" dirty="0" err="1">
                <a:latin typeface="+mn-ea"/>
              </a:rPr>
              <a:t>운행정보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400" b="1" dirty="0">
                <a:latin typeface="+mn-ea"/>
              </a:rPr>
              <a:t>운전자</a:t>
            </a:r>
            <a:r>
              <a:rPr lang="en-US" altLang="ko-KR" sz="1400" b="1" dirty="0">
                <a:latin typeface="+mn-ea"/>
              </a:rPr>
              <a:t>|</a:t>
            </a:r>
            <a:r>
              <a:rPr lang="ko-KR" altLang="en-US" sz="1400" b="1" dirty="0">
                <a:latin typeface="+mn-ea"/>
              </a:rPr>
              <a:t>차량 정보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400" b="1" dirty="0" smtClean="0">
                <a:latin typeface="+mn-ea"/>
              </a:rPr>
              <a:t>상품구매 이력 정보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운전자</a:t>
            </a:r>
            <a:r>
              <a:rPr lang="en-US" altLang="ko-KR" sz="1400" b="1" dirty="0" smtClean="0">
                <a:latin typeface="+mn-ea"/>
              </a:rPr>
              <a:t>|</a:t>
            </a:r>
            <a:r>
              <a:rPr lang="ko-KR" altLang="en-US" sz="1400" b="1" dirty="0" smtClean="0">
                <a:latin typeface="+mn-ea"/>
              </a:rPr>
              <a:t>차량 정보</a:t>
            </a:r>
            <a:r>
              <a:rPr lang="en-US" altLang="ko-KR" sz="1400" b="1" dirty="0" smtClean="0">
                <a:latin typeface="+mn-ea"/>
              </a:rPr>
              <a:t>(Filter)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14521" y="3778737"/>
            <a:ext cx="2578813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Data </a:t>
            </a:r>
            <a:r>
              <a:rPr lang="en-US" altLang="ko-KR" sz="1400" b="1" dirty="0" err="1">
                <a:latin typeface="+mn-ea"/>
              </a:rPr>
              <a:t>WareHouse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생성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운전자</a:t>
            </a:r>
            <a:r>
              <a:rPr lang="en-US" altLang="ko-KR" sz="1400" b="1" dirty="0" smtClean="0">
                <a:latin typeface="+mn-ea"/>
              </a:rPr>
              <a:t>+</a:t>
            </a:r>
            <a:r>
              <a:rPr lang="ko-KR" altLang="en-US" sz="1400" b="1" dirty="0" smtClean="0">
                <a:latin typeface="+mn-ea"/>
              </a:rPr>
              <a:t>차량상태 정보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운전자</a:t>
            </a:r>
            <a:r>
              <a:rPr lang="en-US" altLang="ko-KR" sz="1400" b="1" dirty="0" smtClean="0">
                <a:latin typeface="+mn-ea"/>
              </a:rPr>
              <a:t>+</a:t>
            </a:r>
            <a:r>
              <a:rPr lang="ko-KR" altLang="en-US" sz="1400" b="1" dirty="0" smtClean="0">
                <a:latin typeface="+mn-ea"/>
              </a:rPr>
              <a:t>차량운행 정보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차량상태이상 정보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차량운행이상 정보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운전자</a:t>
            </a:r>
            <a:r>
              <a:rPr lang="en-US" altLang="ko-KR" sz="1400" b="1" dirty="0" smtClean="0">
                <a:latin typeface="+mn-ea"/>
              </a:rPr>
              <a:t>+</a:t>
            </a:r>
            <a:r>
              <a:rPr lang="ko-KR" altLang="en-US" sz="1400" b="1" dirty="0" err="1" smtClean="0">
                <a:latin typeface="+mn-ea"/>
              </a:rPr>
              <a:t>구매이력</a:t>
            </a:r>
            <a:r>
              <a:rPr lang="ko-KR" altLang="en-US" sz="1400" b="1" dirty="0" smtClean="0">
                <a:latin typeface="+mn-ea"/>
              </a:rPr>
              <a:t> 정보</a:t>
            </a:r>
            <a:endParaRPr lang="en-US" altLang="ko-KR" sz="1400" b="1" dirty="0" smtClean="0">
              <a:latin typeface="+mn-ea"/>
            </a:endParaRPr>
          </a:p>
        </p:txBody>
      </p:sp>
      <p:cxnSp>
        <p:nvCxnSpPr>
          <p:cNvPr id="83" name="직선 화살표 연결선 82"/>
          <p:cNvCxnSpPr>
            <a:stCxn id="71" idx="2"/>
            <a:endCxn id="82" idx="0"/>
          </p:cNvCxnSpPr>
          <p:nvPr/>
        </p:nvCxnSpPr>
        <p:spPr>
          <a:xfrm flipH="1">
            <a:off x="9003928" y="3399309"/>
            <a:ext cx="15" cy="379428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714521" y="5543161"/>
            <a:ext cx="2578813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Mahout ML</a:t>
            </a:r>
            <a:r>
              <a:rPr lang="ko-KR" altLang="en-US" sz="1400" b="1" dirty="0" smtClean="0">
                <a:latin typeface="+mn-ea"/>
              </a:rPr>
              <a:t>분석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 smtClean="0">
                <a:latin typeface="+mn-ea"/>
              </a:rPr>
              <a:t>추천시스템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 smtClean="0">
                <a:latin typeface="+mn-ea"/>
              </a:rPr>
              <a:t>랜덤포레스트</a:t>
            </a:r>
            <a:endParaRPr lang="en-US" altLang="ko-KR" sz="1400" b="1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latin typeface="+mn-ea"/>
              </a:rPr>
              <a:t>군집분석</a:t>
            </a:r>
            <a:endParaRPr lang="en-US" altLang="ko-KR" sz="1400" b="1" dirty="0">
              <a:latin typeface="+mn-ea"/>
            </a:endParaRPr>
          </a:p>
        </p:txBody>
      </p:sp>
      <p:cxnSp>
        <p:nvCxnSpPr>
          <p:cNvPr id="88" name="직선 화살표 연결선 87"/>
          <p:cNvCxnSpPr>
            <a:stCxn id="82" idx="2"/>
            <a:endCxn id="87" idx="0"/>
          </p:cNvCxnSpPr>
          <p:nvPr/>
        </p:nvCxnSpPr>
        <p:spPr>
          <a:xfrm>
            <a:off x="9003928" y="5163732"/>
            <a:ext cx="0" cy="379429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669445" y="4902122"/>
            <a:ext cx="1263366" cy="369332"/>
          </a:xfrm>
          <a:prstGeom prst="rect">
            <a:avLst/>
          </a:prstGeom>
          <a:noFill/>
          <a:ln w="19050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PostgreSQL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00500" y="4131632"/>
            <a:ext cx="60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추출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1155520" y="2523193"/>
            <a:ext cx="543430" cy="369332"/>
          </a:xfrm>
          <a:prstGeom prst="rect">
            <a:avLst/>
          </a:prstGeom>
          <a:noFill/>
          <a:ln w="19050">
            <a:solidFill>
              <a:srgbClr val="0095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R</a:t>
            </a:r>
          </a:p>
        </p:txBody>
      </p:sp>
      <p:cxnSp>
        <p:nvCxnSpPr>
          <p:cNvPr id="99" name="직선 화살표 연결선 98"/>
          <p:cNvCxnSpPr>
            <a:stCxn id="71" idx="3"/>
            <a:endCxn id="98" idx="1"/>
          </p:cNvCxnSpPr>
          <p:nvPr/>
        </p:nvCxnSpPr>
        <p:spPr>
          <a:xfrm>
            <a:off x="10293349" y="2706812"/>
            <a:ext cx="862171" cy="1047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435045" y="2399034"/>
            <a:ext cx="60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n-ea"/>
              </a:rPr>
              <a:t>연결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15" name="꺾인 연결선 114"/>
          <p:cNvCxnSpPr>
            <a:stCxn id="82" idx="3"/>
            <a:endCxn id="91" idx="0"/>
          </p:cNvCxnSpPr>
          <p:nvPr/>
        </p:nvCxnSpPr>
        <p:spPr>
          <a:xfrm>
            <a:off x="10293334" y="4471235"/>
            <a:ext cx="1007794" cy="430887"/>
          </a:xfrm>
          <a:prstGeom prst="bentConnector2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186208" y="1057116"/>
            <a:ext cx="120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ea"/>
              </a:rPr>
              <a:t>Put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54925" y="2824416"/>
            <a:ext cx="1257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ea"/>
              </a:rPr>
              <a:t>Server x 3</a:t>
            </a:r>
            <a:r>
              <a:rPr lang="ko-KR" altLang="en-US" sz="1400" b="1" dirty="0" smtClean="0">
                <a:latin typeface="+mn-ea"/>
              </a:rPr>
              <a:t>대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43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Storm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50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4" y="1321772"/>
            <a:ext cx="6314926" cy="3157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62" y="3340920"/>
            <a:ext cx="5738455" cy="28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HBase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51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7" y="2559312"/>
            <a:ext cx="6134552" cy="40134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1677" y="1081984"/>
            <a:ext cx="53260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컬럼 패밀리로 구성된 스키마가 없는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조인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인덱스가 없음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Create, get, put, scan</a:t>
            </a:r>
            <a:r>
              <a:rPr lang="ko-KR" altLang="en-US" dirty="0" smtClean="0"/>
              <a:t>명령어 사용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RowKey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ColumnFamily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ColumnQualifier</a:t>
            </a:r>
            <a:r>
              <a:rPr lang="en-US" altLang="ko-KR" dirty="0" smtClean="0"/>
              <a:t>, version</a:t>
            </a:r>
            <a:r>
              <a:rPr lang="ko-KR" altLang="en-US" dirty="0" smtClean="0"/>
              <a:t>으로 구성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38" y="926200"/>
            <a:ext cx="5326062" cy="24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52</a:t>
            </a:fld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476250" y="1105823"/>
            <a:ext cx="11144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n-ea"/>
              </a:rPr>
              <a:t>Redis</a:t>
            </a:r>
            <a:r>
              <a:rPr lang="ko-KR" altLang="en-US" b="1" dirty="0">
                <a:latin typeface="+mn-ea"/>
              </a:rPr>
              <a:t>는 </a:t>
            </a:r>
            <a:r>
              <a:rPr lang="ko-KR" altLang="en-US" b="1" dirty="0" err="1" smtClean="0">
                <a:latin typeface="+mn-ea"/>
              </a:rPr>
              <a:t>인메모리</a:t>
            </a:r>
            <a:r>
              <a:rPr lang="ko-KR" altLang="en-US" b="1" dirty="0">
                <a:latin typeface="+mn-ea"/>
              </a:rPr>
              <a:t> 데이터 </a:t>
            </a:r>
            <a:r>
              <a:rPr lang="ko-KR" altLang="en-US" b="1" dirty="0" smtClean="0">
                <a:latin typeface="+mn-ea"/>
              </a:rPr>
              <a:t>저장소로 </a:t>
            </a:r>
            <a:r>
              <a:rPr lang="en-US" altLang="ko-KR" b="1" dirty="0" smtClean="0">
                <a:latin typeface="+mn-ea"/>
              </a:rPr>
              <a:t>Key/Value</a:t>
            </a:r>
            <a:r>
              <a:rPr lang="ko-KR" altLang="en-US" b="1" dirty="0" smtClean="0">
                <a:latin typeface="+mn-ea"/>
              </a:rPr>
              <a:t>형태로 저장</a:t>
            </a:r>
            <a:endParaRPr lang="ko-KR" altLang="en-US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53</a:t>
            </a:fld>
            <a:endParaRPr lang="en-US"/>
          </a:p>
        </p:txBody>
      </p:sp>
      <p:pic>
        <p:nvPicPr>
          <p:cNvPr id="11270" name="Picture 6" descr="https://lh3.googleusercontent.com/Fu60noK9ZD81zt-B8N-FRajihuRoOWYH1iUNqe8ihahQO84eZdF6zJlEr1FF5Ds3OoVOL6e-niyBpdBbhZrejmTLZxT1LbzbLZIYXyyBr_R--yTGDEDwFz-LMw7_HQqISTr0u7xbkXATuOa-cIYtxgqynMu8uBbf9VKv20WM_U9NF_CDsvjH0cO8GFYmPI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53" y="1258093"/>
            <a:ext cx="4952836" cy="2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071562"/>
            <a:ext cx="6096000" cy="2676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1" y="3757422"/>
            <a:ext cx="1105108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내</a:t>
            </a:r>
            <a:r>
              <a:rPr lang="ko-KR" altLang="en-US" sz="2800" b="1" dirty="0" err="1" smtClean="0"/>
              <a:t>부테이블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하이브가</a:t>
            </a:r>
            <a:r>
              <a:rPr lang="ko-KR" altLang="en-US" dirty="0" smtClean="0"/>
              <a:t> 직접 관리하는 테이블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하이브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웨어하우스에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(/hive/warehouse/)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테이블 </a:t>
            </a:r>
            <a:r>
              <a:rPr lang="ko-KR" altLang="en-US" dirty="0" err="1" smtClean="0"/>
              <a:t>삭제시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메타정보와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테이블내의</a:t>
            </a:r>
            <a:r>
              <a:rPr lang="ko-KR" altLang="en-US" dirty="0" smtClean="0"/>
              <a:t> 모든 데이터가 삭제</a:t>
            </a:r>
            <a:endParaRPr lang="en-US" altLang="ko-KR" dirty="0" smtClean="0"/>
          </a:p>
          <a:p>
            <a:r>
              <a:rPr lang="ko-KR" altLang="en-US" sz="2800" b="1" dirty="0" err="1" smtClean="0"/>
              <a:t>외부테이블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하이브가</a:t>
            </a:r>
            <a:r>
              <a:rPr lang="ko-KR" altLang="en-US" dirty="0" smtClean="0"/>
              <a:t> 직접 관리하지 않는 테이블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하이브의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메타정보만</a:t>
            </a:r>
            <a:r>
              <a:rPr lang="ko-KR" altLang="en-US" dirty="0" smtClean="0"/>
              <a:t> 사용하여 데이터에 접근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테이블 </a:t>
            </a:r>
            <a:r>
              <a:rPr lang="ko-KR" altLang="en-US" dirty="0" err="1" smtClean="0"/>
              <a:t>삭제시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메타정보만</a:t>
            </a:r>
            <a:r>
              <a:rPr lang="ko-KR" altLang="en-US" dirty="0" smtClean="0"/>
              <a:t> 삭제되며 실제 데이터는 유지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테이블이 삭제되더라도 원본 데이터 유지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Spark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54</a:t>
            </a:fld>
            <a:endParaRPr lang="en-US"/>
          </a:p>
        </p:txBody>
      </p:sp>
      <p:pic>
        <p:nvPicPr>
          <p:cNvPr id="12291" name="Picture 3" descr="https://lh6.googleusercontent.com/27HrGGJvLKPVK_Yg8JHcJbviw3l6vimK35Hs4SlLdORLSGE10BLLVcjwqdVf2iSn9-LAvTMJMZvip7cPYWYc24htuYuvsuGtHd9ckGQ2vM4F9rypbtBsDs9g6KBZIxndsk6U38A2S_8maZVks9-X-7clK_iiBkQj3GtzxAow2q4SgorPxczUYkbEXkUdjHV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8"/>
          <a:stretch/>
        </p:blipFill>
        <p:spPr bwMode="auto">
          <a:xfrm>
            <a:off x="6096001" y="1738365"/>
            <a:ext cx="5499303" cy="18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87400" y="1022158"/>
            <a:ext cx="11144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하둡의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맵리듀스는</a:t>
            </a:r>
            <a:r>
              <a:rPr lang="ko-KR" altLang="en-US" b="1" dirty="0" smtClean="0">
                <a:latin typeface="+mn-ea"/>
              </a:rPr>
              <a:t> 대용량 일괄 배치처리에는 효율적이나 많은 디스크 입출력과 네트워크 트래픽 발생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 smtClean="0">
                <a:effectLst/>
                <a:latin typeface="+mn-ea"/>
              </a:rPr>
              <a:t>디스크 입출력방식을 최초 데이터로드와 최종결과 </a:t>
            </a:r>
            <a:r>
              <a:rPr lang="ko-KR" altLang="en-US" b="1" i="0" dirty="0" err="1" smtClean="0">
                <a:effectLst/>
                <a:latin typeface="+mn-ea"/>
              </a:rPr>
              <a:t>저장시에만</a:t>
            </a:r>
            <a:r>
              <a:rPr lang="ko-KR" altLang="en-US" b="1" i="0" dirty="0" smtClean="0">
                <a:effectLst/>
                <a:latin typeface="+mn-ea"/>
              </a:rPr>
              <a:t> 사용하고 </a:t>
            </a:r>
            <a:r>
              <a:rPr lang="ko-KR" altLang="en-US" b="1" i="0" dirty="0" err="1" smtClean="0">
                <a:effectLst/>
                <a:latin typeface="+mn-ea"/>
              </a:rPr>
              <a:t>중간단계는</a:t>
            </a:r>
            <a:r>
              <a:rPr lang="ko-KR" altLang="en-US" b="1" i="0" dirty="0" smtClean="0">
                <a:effectLst/>
                <a:latin typeface="+mn-ea"/>
              </a:rPr>
              <a:t> 메모리에 분산저장하는 처리 방식으로 </a:t>
            </a:r>
            <a:r>
              <a:rPr lang="ko-KR" altLang="en-US" b="1" i="0" dirty="0" err="1" smtClean="0">
                <a:effectLst/>
                <a:latin typeface="+mn-ea"/>
              </a:rPr>
              <a:t>전환시</a:t>
            </a:r>
            <a:r>
              <a:rPr lang="ko-KR" altLang="en-US" b="1" i="0" dirty="0" smtClean="0">
                <a:effectLst/>
                <a:latin typeface="+mn-ea"/>
              </a:rPr>
              <a:t> </a:t>
            </a:r>
            <a:r>
              <a:rPr lang="ko-KR" altLang="en-US" b="1" i="0" dirty="0" err="1" smtClean="0">
                <a:effectLst/>
                <a:latin typeface="+mn-ea"/>
              </a:rPr>
              <a:t>속도향상</a:t>
            </a:r>
            <a:endParaRPr lang="en-US" altLang="ko-KR" b="1" i="0" dirty="0" smtClean="0"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인메모리</a:t>
            </a:r>
            <a:r>
              <a:rPr lang="ko-KR" altLang="en-US" b="1" dirty="0" smtClean="0">
                <a:latin typeface="+mn-ea"/>
              </a:rPr>
              <a:t> 기반 </a:t>
            </a:r>
            <a:r>
              <a:rPr lang="en-US" altLang="ko-KR" b="1" dirty="0" smtClean="0">
                <a:latin typeface="+mn-ea"/>
              </a:rPr>
              <a:t>S/W: Spark, Storm, </a:t>
            </a:r>
            <a:r>
              <a:rPr lang="en-US" altLang="ko-KR" b="1" dirty="0" err="1" smtClean="0">
                <a:latin typeface="+mn-ea"/>
              </a:rPr>
              <a:t>Filink</a:t>
            </a:r>
            <a:r>
              <a:rPr lang="en-US" altLang="ko-KR" b="1" dirty="0" smtClean="0">
                <a:latin typeface="+mn-ea"/>
              </a:rPr>
              <a:t>…</a:t>
            </a:r>
            <a:endParaRPr lang="ko-KR" altLang="en-US" b="1" i="0" dirty="0"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9" y="2679338"/>
            <a:ext cx="5216103" cy="36319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49752" y="3740879"/>
            <a:ext cx="55455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+mn-ea"/>
              </a:rPr>
              <a:t>SparkStreaming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정의된 </a:t>
            </a:r>
            <a:r>
              <a:rPr lang="ko-KR" altLang="en-US" b="1" dirty="0" err="1" smtClean="0">
                <a:latin typeface="+mn-ea"/>
              </a:rPr>
              <a:t>시간간격에</a:t>
            </a:r>
            <a:r>
              <a:rPr lang="ko-KR" altLang="en-US" b="1" dirty="0" smtClean="0">
                <a:latin typeface="+mn-ea"/>
              </a:rPr>
              <a:t> 데이터를 마이크로 단위</a:t>
            </a:r>
            <a:r>
              <a:rPr lang="en-US" altLang="ko-KR" b="1" dirty="0" smtClean="0">
                <a:latin typeface="+mn-ea"/>
              </a:rPr>
              <a:t>(RDD)</a:t>
            </a:r>
            <a:r>
              <a:rPr lang="ko-KR" altLang="en-US" b="1" dirty="0" smtClean="0">
                <a:latin typeface="+mn-ea"/>
              </a:rPr>
              <a:t>로 일괄처리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+mn-ea"/>
              </a:rPr>
              <a:t>RDD(Resilient Distributed Dataset): </a:t>
            </a:r>
            <a:r>
              <a:rPr lang="ko-KR" altLang="en-US" b="1" dirty="0" smtClean="0">
                <a:latin typeface="+mn-ea"/>
              </a:rPr>
              <a:t>여러 </a:t>
            </a:r>
            <a:r>
              <a:rPr lang="ko-KR" altLang="en-US" b="1" dirty="0" err="1" smtClean="0">
                <a:latin typeface="+mn-ea"/>
              </a:rPr>
              <a:t>분산노드에</a:t>
            </a:r>
            <a:r>
              <a:rPr lang="ko-KR" altLang="en-US" b="1" dirty="0" smtClean="0">
                <a:latin typeface="+mn-ea"/>
              </a:rPr>
              <a:t> 나뉨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다수의 파티션으로 관리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변경이 불가능한 </a:t>
            </a:r>
            <a:r>
              <a:rPr lang="en-US" altLang="ko-KR" b="1" dirty="0" err="1" smtClean="0">
                <a:latin typeface="+mn-ea"/>
              </a:rPr>
              <a:t>DataSet</a:t>
            </a:r>
            <a:endParaRPr lang="en-US" altLang="ko-KR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+mn-ea"/>
              </a:rPr>
              <a:t>SparkGraphX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페이지랭크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레이블전파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삼각계수</a:t>
            </a:r>
            <a:r>
              <a:rPr lang="ko-KR" altLang="en-US" b="1" dirty="0" smtClean="0">
                <a:latin typeface="+mn-ea"/>
              </a:rPr>
              <a:t> 등 그래프 알고리즘 지원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5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Impala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55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20" y="1670873"/>
            <a:ext cx="8292880" cy="4685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38200" y="1209208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자체 </a:t>
            </a:r>
            <a:r>
              <a:rPr lang="ko-KR" altLang="en-US" b="1" dirty="0" err="1" smtClean="0">
                <a:latin typeface="+mn-ea"/>
              </a:rPr>
              <a:t>쿼리엔진을</a:t>
            </a:r>
            <a:r>
              <a:rPr lang="ko-KR" altLang="en-US" b="1" dirty="0" smtClean="0">
                <a:latin typeface="+mn-ea"/>
              </a:rPr>
              <a:t> 사용하여 빠른 속도를 보장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4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Mahout </a:t>
            </a:r>
            <a:r>
              <a:rPr lang="ko-KR" altLang="en-US" dirty="0" err="1" smtClean="0"/>
              <a:t>추천시스템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56</a:t>
            </a:fld>
            <a:endParaRPr lang="en-US"/>
          </a:p>
        </p:txBody>
      </p:sp>
      <p:pic>
        <p:nvPicPr>
          <p:cNvPr id="7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03" y="1280927"/>
            <a:ext cx="5071983" cy="476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3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랜덤포레스트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57</a:t>
            </a:fld>
            <a:endParaRPr lang="en-US"/>
          </a:p>
        </p:txBody>
      </p:sp>
      <p:pic>
        <p:nvPicPr>
          <p:cNvPr id="7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30969"/>
            <a:ext cx="5232183" cy="18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177619"/>
            <a:ext cx="5232174" cy="234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375" y="3982444"/>
            <a:ext cx="3759424" cy="1544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2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Canopy </a:t>
            </a:r>
            <a:r>
              <a:rPr lang="ko-KR" altLang="en-US" dirty="0" smtClean="0"/>
              <a:t>군집분석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K-means </a:t>
            </a:r>
            <a:r>
              <a:rPr lang="ko-KR" altLang="en-US" dirty="0" smtClean="0"/>
              <a:t>군집분석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59</a:t>
            </a:fld>
            <a:endParaRPr lang="en-US"/>
          </a:p>
        </p:txBody>
      </p:sp>
      <p:pic>
        <p:nvPicPr>
          <p:cNvPr id="7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63" y="1486265"/>
            <a:ext cx="7839075" cy="79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0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시뮬레이터 정보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976" y="998541"/>
            <a:ext cx="10410824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차량 상태 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일괄 발생</a:t>
            </a:r>
            <a:r>
              <a:rPr lang="en-US" altLang="ko-KR" b="1" dirty="0" smtClean="0"/>
              <a:t>, text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, 100</a:t>
            </a:r>
            <a:r>
              <a:rPr lang="ko-KR" altLang="en-US" b="1" dirty="0" smtClean="0"/>
              <a:t>대 차량 정보 한번에 생성</a:t>
            </a:r>
            <a:r>
              <a:rPr lang="en-US" altLang="ko-KR" b="1" dirty="0" smtClean="0"/>
              <a:t>)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err="1" smtClean="0">
                <a:latin typeface="+mn-ea"/>
              </a:rPr>
              <a:t>발생일시</a:t>
            </a:r>
            <a:r>
              <a:rPr lang="en-US" altLang="ko-KR" sz="1600" dirty="0" smtClean="0">
                <a:latin typeface="+mn-ea"/>
              </a:rPr>
              <a:t>, Random=&gt; </a:t>
            </a:r>
            <a:r>
              <a:rPr lang="ko-KR" altLang="en-US" sz="1600" dirty="0" smtClean="0">
                <a:latin typeface="+mn-ea"/>
              </a:rPr>
              <a:t>차량번호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타이어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라이트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엔진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브레이크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smtClean="0">
                <a:latin typeface="+mn-ea"/>
              </a:rPr>
              <a:t>배터리 상태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75" y="2512719"/>
            <a:ext cx="10410825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차량 운행 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실시간 발생</a:t>
            </a:r>
            <a:r>
              <a:rPr lang="en-US" altLang="ko-KR" b="1" dirty="0" smtClean="0"/>
              <a:t>, text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, 100</a:t>
            </a:r>
            <a:r>
              <a:rPr lang="ko-KR" altLang="en-US" b="1" dirty="0" smtClean="0"/>
              <a:t>대 차량 정보 실시간 동시 발생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과속 차량 </a:t>
            </a:r>
            <a:r>
              <a:rPr lang="en-US" altLang="ko-KR" b="1" dirty="0" smtClean="0"/>
              <a:t>10%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)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err="1" smtClean="0">
                <a:latin typeface="+mn-ea"/>
              </a:rPr>
              <a:t>발생시간</a:t>
            </a:r>
            <a:r>
              <a:rPr lang="en-US" altLang="ko-KR" sz="1600" dirty="0" smtClean="0">
                <a:latin typeface="+mn-ea"/>
              </a:rPr>
              <a:t>, Random=&gt; </a:t>
            </a:r>
            <a:r>
              <a:rPr lang="ko-KR" altLang="en-US" sz="1600" dirty="0" smtClean="0">
                <a:latin typeface="+mn-ea"/>
              </a:rPr>
              <a:t>차량번호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가속페달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브레이크페달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운전대회전각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방향지시등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주행속도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주행지역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976" y="3938977"/>
            <a:ext cx="10410824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운전자 및 차량 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만들어진 정보</a:t>
            </a:r>
            <a:r>
              <a:rPr lang="en-US" altLang="ko-KR" b="1" dirty="0" smtClean="0"/>
              <a:t>, text </a:t>
            </a:r>
            <a:r>
              <a:rPr lang="ko-KR" altLang="en-US" b="1" dirty="0"/>
              <a:t>파일</a:t>
            </a:r>
            <a:r>
              <a:rPr lang="en-US" altLang="ko-KR" b="1" dirty="0" smtClean="0"/>
              <a:t>)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차량번호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성별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나이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결혼여부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거주지역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직업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차량크기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차량연식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차량모델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975" y="5365234"/>
            <a:ext cx="10008917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운전자 </a:t>
            </a:r>
            <a:r>
              <a:rPr lang="ko-KR" altLang="en-US" b="1" dirty="0" err="1" smtClean="0"/>
              <a:t>차량용품</a:t>
            </a:r>
            <a:r>
              <a:rPr lang="ko-KR" altLang="en-US" b="1" dirty="0" smtClean="0"/>
              <a:t> 구매 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만들어진 정보</a:t>
            </a:r>
            <a:r>
              <a:rPr lang="en-US" altLang="ko-KR" b="1" dirty="0" smtClean="0"/>
              <a:t>, text </a:t>
            </a:r>
            <a:r>
              <a:rPr lang="ko-KR" altLang="en-US" b="1" dirty="0"/>
              <a:t>파일</a:t>
            </a:r>
            <a:r>
              <a:rPr lang="en-US" altLang="ko-KR" b="1" dirty="0" smtClean="0"/>
              <a:t>)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차량번호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구매아이템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만족도</a:t>
            </a:r>
            <a:r>
              <a:rPr lang="en-US" altLang="ko-KR" sz="1600" dirty="0" smtClean="0">
                <a:latin typeface="+mn-ea"/>
              </a:rPr>
              <a:t>(1-5), </a:t>
            </a:r>
            <a:r>
              <a:rPr lang="ko-KR" altLang="en-US" sz="1600" dirty="0" err="1" smtClean="0">
                <a:latin typeface="+mn-ea"/>
              </a:rPr>
              <a:t>구매날짜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274541" y="1716812"/>
            <a:ext cx="9747691" cy="649556"/>
            <a:chOff x="1274541" y="1672852"/>
            <a:chExt cx="9747691" cy="64955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" t="2122"/>
            <a:stretch/>
          </p:blipFill>
          <p:spPr>
            <a:xfrm>
              <a:off x="1344881" y="1891450"/>
              <a:ext cx="9677351" cy="385618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274542" y="1672852"/>
              <a:ext cx="7766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Raw Data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74541" y="1690852"/>
              <a:ext cx="9747691" cy="631556"/>
            </a:xfrm>
            <a:prstGeom prst="rect">
              <a:avLst/>
            </a:prstGeom>
            <a:noFill/>
            <a:ln w="1905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74541" y="3216724"/>
            <a:ext cx="9747691" cy="667604"/>
            <a:chOff x="1274541" y="3216724"/>
            <a:chExt cx="9747691" cy="6676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81" y="3416396"/>
              <a:ext cx="9607012" cy="44419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274542" y="3216724"/>
              <a:ext cx="7766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Raw Data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74541" y="3252772"/>
              <a:ext cx="9747691" cy="631556"/>
            </a:xfrm>
            <a:prstGeom prst="rect">
              <a:avLst/>
            </a:prstGeom>
            <a:noFill/>
            <a:ln w="1905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274541" y="4670066"/>
            <a:ext cx="3297460" cy="681495"/>
            <a:chOff x="1274541" y="4670066"/>
            <a:chExt cx="3297460" cy="68149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881" y="4907768"/>
              <a:ext cx="3146896" cy="44379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274542" y="4670066"/>
              <a:ext cx="7766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Raw Data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74541" y="4713009"/>
              <a:ext cx="3297460" cy="631556"/>
            </a:xfrm>
            <a:prstGeom prst="rect">
              <a:avLst/>
            </a:prstGeom>
            <a:noFill/>
            <a:ln w="1905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274541" y="6023928"/>
            <a:ext cx="2163254" cy="666387"/>
            <a:chOff x="1274541" y="6023928"/>
            <a:chExt cx="2163254" cy="66638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b="36146"/>
            <a:stretch/>
          </p:blipFill>
          <p:spPr>
            <a:xfrm>
              <a:off x="1344881" y="6247051"/>
              <a:ext cx="2092914" cy="44326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274541" y="6023928"/>
              <a:ext cx="7766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Raw Data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84646" y="6040571"/>
              <a:ext cx="2153149" cy="631556"/>
            </a:xfrm>
            <a:prstGeom prst="rect">
              <a:avLst/>
            </a:prstGeom>
            <a:noFill/>
            <a:ln w="19050">
              <a:solidFill>
                <a:srgbClr val="405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70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Oozie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60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75" y="1062979"/>
            <a:ext cx="9407651" cy="52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Sqoop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61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5" y="1724767"/>
            <a:ext cx="9005080" cy="38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97336"/>
              </p:ext>
            </p:extLst>
          </p:nvPr>
        </p:nvGraphicFramePr>
        <p:xfrm>
          <a:off x="838201" y="1397000"/>
          <a:ext cx="10515600" cy="4959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485277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44734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705470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49877966"/>
                    </a:ext>
                  </a:extLst>
                </a:gridCol>
              </a:tblGrid>
              <a:tr h="55103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Server 1</a:t>
                      </a:r>
                      <a:endParaRPr lang="ko-KR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Server 2</a:t>
                      </a:r>
                      <a:endParaRPr lang="ko-KR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Server 3</a:t>
                      </a:r>
                      <a:endParaRPr lang="ko-KR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661721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Cloudera Manager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Service Monitor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24695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Zookeeper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Zookeeper Server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543493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YARN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Resource Manager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Node Manager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Node Manager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40324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HDFS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Name Node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Data Node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Data Node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39771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 smtClean="0">
                          <a:solidFill>
                            <a:srgbClr val="40515A"/>
                          </a:solidFill>
                        </a:rPr>
                        <a:t>HBase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Master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Region Server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Region Server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63138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err="1" smtClean="0">
                          <a:solidFill>
                            <a:srgbClr val="40515A"/>
                          </a:solidFill>
                        </a:rPr>
                        <a:t>Redis</a:t>
                      </a:r>
                      <a:endParaRPr lang="ko-KR" altLang="en-US" sz="2000" b="1" dirty="0" smtClean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solidFill>
                            <a:schemeClr val="bg1"/>
                          </a:solidFill>
                        </a:rPr>
                        <a:t>Redis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409443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rgbClr val="40515A"/>
                          </a:solidFill>
                        </a:rPr>
                        <a:t>수집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Flume/Kafka/Storm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 smtClean="0">
                          <a:solidFill>
                            <a:schemeClr val="bg1"/>
                          </a:solidFill>
                        </a:rPr>
                        <a:t>Sqoop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486701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Hive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 smtClean="0">
                          <a:solidFill>
                            <a:schemeClr val="bg1"/>
                          </a:solidFill>
                        </a:rPr>
                        <a:t>Metastore</a:t>
                      </a: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 Server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573534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rgbClr val="40515A"/>
                          </a:solidFill>
                        </a:rPr>
                        <a:t>탐색</a:t>
                      </a:r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/</a:t>
                      </a:r>
                      <a:r>
                        <a:rPr lang="ko-KR" altLang="en-US" sz="2000" b="1" dirty="0" smtClean="0">
                          <a:solidFill>
                            <a:srgbClr val="40515A"/>
                          </a:solidFill>
                        </a:rPr>
                        <a:t>분석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Spark/Zeppelin/Mahout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Impala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635519"/>
                  </a:ext>
                </a:extLst>
              </a:tr>
              <a:tr h="44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rgbClr val="40515A"/>
                          </a:solidFill>
                        </a:rPr>
                        <a:t>GUI </a:t>
                      </a:r>
                      <a:r>
                        <a:rPr lang="ko-KR" altLang="en-US" sz="2000" b="1" dirty="0" smtClean="0">
                          <a:solidFill>
                            <a:srgbClr val="40515A"/>
                          </a:solidFill>
                        </a:rPr>
                        <a:t>툴</a:t>
                      </a:r>
                      <a:endParaRPr lang="ko-KR" altLang="en-US" sz="2000" b="1" dirty="0">
                        <a:solidFill>
                          <a:srgbClr val="40515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1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Hue/</a:t>
                      </a:r>
                      <a:r>
                        <a:rPr lang="en-US" altLang="ko-KR" sz="1800" b="1" dirty="0" err="1" smtClean="0">
                          <a:solidFill>
                            <a:schemeClr val="bg1"/>
                          </a:solidFill>
                        </a:rPr>
                        <a:t>Oozie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7C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B2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795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1" y="965200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(Oracle Virtual Box – Ubuntu Server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수집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배치 처리 및 실시간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수집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적재 구성도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9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679451" y="1736724"/>
            <a:ext cx="10833100" cy="1851025"/>
          </a:xfrm>
          <a:prstGeom prst="rect">
            <a:avLst/>
          </a:prstGeom>
          <a:noFill/>
          <a:ln w="19050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9451" y="3733800"/>
            <a:ext cx="10833100" cy="2517775"/>
          </a:xfrm>
          <a:prstGeom prst="rect">
            <a:avLst/>
          </a:prstGeom>
          <a:noFill/>
          <a:ln w="19050">
            <a:solidFill>
              <a:srgbClr val="40515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8614"/>
          <a:stretch/>
        </p:blipFill>
        <p:spPr>
          <a:xfrm>
            <a:off x="3025874" y="4555257"/>
            <a:ext cx="1003036" cy="838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592" y="2314936"/>
            <a:ext cx="1467138" cy="7118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04" y1="31356" x2="59783" y2="31356"/>
                        <a14:foregroundMark x1="5761" y1="64831" x2="58478" y2="67797"/>
                        <a14:foregroundMark x1="72507" y1="74737" x2="84367" y2="31579"/>
                        <a14:foregroundMark x1="78437" y1="81053" x2="83019" y2="70526"/>
                        <a14:foregroundMark x1="97035" y1="85263" x2="92992" y2="73684"/>
                        <a14:foregroundMark x1="90566" y1="66316" x2="81671" y2="53684"/>
                        <a14:foregroundMark x1="76550" y1="68421" x2="70889" y2="82105"/>
                        <a14:foregroundMark x1="76819" y1="77895" x2="70350" y2="82105"/>
                        <a14:foregroundMark x1="59030" y1="40000" x2="61456" y2="41053"/>
                        <a14:foregroundMark x1="60108" y1="27368" x2="62534" y2="26316"/>
                        <a14:backgroundMark x1="4022" y1="8051" x2="56196" y2="9746"/>
                        <a14:backgroundMark x1="6739" y1="49153" x2="9239" y2="39407"/>
                        <a14:backgroundMark x1="18804" y1="41102" x2="21630" y2="31356"/>
                        <a14:backgroundMark x1="33152" y1="43220" x2="34348" y2="16949"/>
                        <a14:backgroundMark x1="45652" y1="41102" x2="43370" y2="4237"/>
                        <a14:backgroundMark x1="55217" y1="37288" x2="54239" y2="2119"/>
                        <a14:backgroundMark x1="12399" y1="91579" x2="54717" y2="93684"/>
                        <a14:backgroundMark x1="39353" y1="60000" x2="39892" y2="81053"/>
                        <a14:backgroundMark x1="52022" y1="55789" x2="52291" y2="70526"/>
                        <a14:backgroundMark x1="26146" y1="57895" x2="26146" y2="69474"/>
                        <a14:backgroundMark x1="19946" y1="73684" x2="18598" y2="73684"/>
                        <a14:backgroundMark x1="20485" y1="58947" x2="18059" y2="60000"/>
                        <a14:backgroundMark x1="13208" y1="61053" x2="12938" y2="75789"/>
                        <a14:backgroundMark x1="88949" y1="71579" x2="91644" y2="70526"/>
                        <a14:backgroundMark x1="92722" y1="70526" x2="91375" y2="6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53" y="4107737"/>
            <a:ext cx="1543133" cy="3958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826" y1="44444" x2="42826" y2="51220"/>
                        <a14:foregroundMark x1="50870" y1="52575" x2="50978" y2="57724"/>
                        <a14:foregroundMark x1="62391" y1="53388" x2="62609" y2="60705"/>
                        <a14:foregroundMark x1="67826" y1="52033" x2="67500" y2="59079"/>
                        <a14:foregroundMark x1="74783" y1="48509" x2="73804" y2="56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9564" r="15167" b="8788"/>
          <a:stretch/>
        </p:blipFill>
        <p:spPr>
          <a:xfrm>
            <a:off x="4680869" y="4626695"/>
            <a:ext cx="1471613" cy="695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89" b="70556" l="0" r="100000">
                        <a14:foregroundMark x1="47778" y1="45556" x2="47222" y2="49167"/>
                        <a14:foregroundMark x1="58611" y1="49167" x2="62500" y2="49167"/>
                        <a14:foregroundMark x1="70278" y1="47778" x2="69444" y2="52778"/>
                        <a14:foregroundMark x1="84722" y1="45278" x2="85000" y2="53333"/>
                        <a14:foregroundMark x1="93889" y1="44444" x2="90833" y2="44722"/>
                        <a14:foregroundMark x1="90556" y1="47500" x2="94167" y2="49167"/>
                        <a14:foregroundMark x1="96667" y1="51667" x2="96667" y2="53056"/>
                        <a14:foregroundMark x1="85556" y1="38889" x2="84722" y2="38611"/>
                        <a14:foregroundMark x1="80556" y1="40833" x2="80278" y2="52500"/>
                        <a14:foregroundMark x1="63333" y1="45000" x2="66111" y2="4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85" b="30013"/>
          <a:stretch/>
        </p:blipFill>
        <p:spPr>
          <a:xfrm>
            <a:off x="9573953" y="5288616"/>
            <a:ext cx="1370416" cy="5715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40" y="4700913"/>
            <a:ext cx="1641304" cy="546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8614"/>
          <a:stretch/>
        </p:blipFill>
        <p:spPr>
          <a:xfrm>
            <a:off x="3025874" y="2269035"/>
            <a:ext cx="1003036" cy="838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1" y="1828800"/>
            <a:ext cx="1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배치처리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차량상태정보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1" y="3890085"/>
            <a:ext cx="169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실시간처리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차량운행정보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7" name="직선 화살표 연결선 16"/>
          <p:cNvCxnSpPr>
            <a:stCxn id="13" idx="3"/>
            <a:endCxn id="8" idx="1"/>
          </p:cNvCxnSpPr>
          <p:nvPr/>
        </p:nvCxnSpPr>
        <p:spPr>
          <a:xfrm flipV="1">
            <a:off x="4028910" y="2670853"/>
            <a:ext cx="5496682" cy="17282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" idx="3"/>
            <a:endCxn id="10" idx="1"/>
          </p:cNvCxnSpPr>
          <p:nvPr/>
        </p:nvCxnSpPr>
        <p:spPr>
          <a:xfrm>
            <a:off x="4028910" y="4974357"/>
            <a:ext cx="651959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3"/>
            <a:endCxn id="12" idx="1"/>
          </p:cNvCxnSpPr>
          <p:nvPr/>
        </p:nvCxnSpPr>
        <p:spPr>
          <a:xfrm flipV="1">
            <a:off x="6152482" y="4974357"/>
            <a:ext cx="651958" cy="1"/>
          </a:xfrm>
          <a:prstGeom prst="straightConnector1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2" idx="2"/>
            <a:endCxn id="11" idx="1"/>
          </p:cNvCxnSpPr>
          <p:nvPr/>
        </p:nvCxnSpPr>
        <p:spPr>
          <a:xfrm rot="16200000" flipH="1">
            <a:off x="8436239" y="4436653"/>
            <a:ext cx="326566" cy="1948861"/>
          </a:xfrm>
          <a:prstGeom prst="bentConnector2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2" idx="0"/>
            <a:endCxn id="9" idx="1"/>
          </p:cNvCxnSpPr>
          <p:nvPr/>
        </p:nvCxnSpPr>
        <p:spPr>
          <a:xfrm rot="5400000" flipH="1" flipV="1">
            <a:off x="8401896" y="3528857"/>
            <a:ext cx="395252" cy="1948861"/>
          </a:xfrm>
          <a:prstGeom prst="bentConnector2">
            <a:avLst/>
          </a:prstGeom>
          <a:ln w="38100">
            <a:solidFill>
              <a:srgbClr val="405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58494" y="1323975"/>
            <a:ext cx="5890078" cy="4927600"/>
          </a:xfrm>
          <a:prstGeom prst="rect">
            <a:avLst/>
          </a:prstGeom>
          <a:noFill/>
          <a:ln w="19050">
            <a:solidFill>
              <a:srgbClr val="40515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수집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98101" y="1323975"/>
            <a:ext cx="2614450" cy="4927600"/>
          </a:xfrm>
          <a:prstGeom prst="rect">
            <a:avLst/>
          </a:prstGeom>
          <a:noFill/>
          <a:ln w="19050">
            <a:solidFill>
              <a:srgbClr val="40515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적재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9" y="931300"/>
            <a:ext cx="1344741" cy="7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29662</TotalTime>
  <Words>2120</Words>
  <Application>Microsoft Office PowerPoint</Application>
  <PresentationFormat>와이드스크린</PresentationFormat>
  <Paragraphs>554</Paragraphs>
  <Slides>61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맑은 고딕</vt:lpstr>
      <vt:lpstr>Arial</vt:lpstr>
      <vt:lpstr>Calibri</vt:lpstr>
      <vt:lpstr>Wingdings</vt:lpstr>
      <vt:lpstr>Office Theme</vt:lpstr>
      <vt:lpstr>자동차 시뮬레이터를 이용한 하둡 에코시스템 구축</vt:lpstr>
      <vt:lpstr>프로젝트 구성</vt:lpstr>
      <vt:lpstr>프로젝트 목적</vt:lpstr>
      <vt:lpstr>활용기술</vt:lpstr>
      <vt:lpstr>프로젝트 진행과정</vt:lpstr>
      <vt:lpstr>시뮬레이터 정보</vt:lpstr>
      <vt:lpstr>서버 구성</vt:lpstr>
      <vt:lpstr>수집/적재</vt:lpstr>
      <vt:lpstr>수집/적재 구성도</vt:lpstr>
      <vt:lpstr>배치 처리 구성도</vt:lpstr>
      <vt:lpstr>배치 처리(HDFS 적재)</vt:lpstr>
      <vt:lpstr>실시간 처리 구성도</vt:lpstr>
      <vt:lpstr>실시간 처리(HBase 적재)</vt:lpstr>
      <vt:lpstr>실시간 처리(Redis 적재)</vt:lpstr>
      <vt:lpstr>탐색/분석</vt:lpstr>
      <vt:lpstr>탐색/분석 구성도</vt:lpstr>
      <vt:lpstr>탐색 구성도</vt:lpstr>
      <vt:lpstr>Hive 외부테이블 생성(1)</vt:lpstr>
      <vt:lpstr>Hive 외부테이블 생성(2)</vt:lpstr>
      <vt:lpstr>Spark 테이블 생성</vt:lpstr>
      <vt:lpstr>Hive 내부테이블 생성(1)</vt:lpstr>
      <vt:lpstr>Hive 내부테이블 생성(2)</vt:lpstr>
      <vt:lpstr>Hive 내부테이블 생성(3-1)</vt:lpstr>
      <vt:lpstr>Hive 내부테이블 생성(3-2)</vt:lpstr>
      <vt:lpstr>Hive 내부테이블 생성(4)</vt:lpstr>
      <vt:lpstr>Hive 내부테이블 생성(5)</vt:lpstr>
      <vt:lpstr>분석 구성도</vt:lpstr>
      <vt:lpstr>Impala 테이블 조회</vt:lpstr>
      <vt:lpstr>Zeppelin 노트북 활용</vt:lpstr>
      <vt:lpstr>Mahout(추천시스템)</vt:lpstr>
      <vt:lpstr>Mahout(랜덤포레스트(1))</vt:lpstr>
      <vt:lpstr>Mahout(랜덤포레스트(2))</vt:lpstr>
      <vt:lpstr>Mahout(군집분석(Canopy))</vt:lpstr>
      <vt:lpstr>Mahout(군집분석(K-means))</vt:lpstr>
      <vt:lpstr>추출/연결</vt:lpstr>
      <vt:lpstr>추출/연결 구성도</vt:lpstr>
      <vt:lpstr>Sqoop Export</vt:lpstr>
      <vt:lpstr>R connect</vt:lpstr>
      <vt:lpstr>PowerPoint 프레젠테이션</vt:lpstr>
      <vt:lpstr>참조</vt:lpstr>
      <vt:lpstr>HDFS</vt:lpstr>
      <vt:lpstr>MapReduce</vt:lpstr>
      <vt:lpstr>Yarn</vt:lpstr>
      <vt:lpstr>Hadoop</vt:lpstr>
      <vt:lpstr>Hadoop Ecosystem</vt:lpstr>
      <vt:lpstr>Hadoop Ecosystem</vt:lpstr>
      <vt:lpstr>Zookeeper</vt:lpstr>
      <vt:lpstr>Flume</vt:lpstr>
      <vt:lpstr>Kafka</vt:lpstr>
      <vt:lpstr>Storm</vt:lpstr>
      <vt:lpstr>HBase</vt:lpstr>
      <vt:lpstr>Redis</vt:lpstr>
      <vt:lpstr>Hive</vt:lpstr>
      <vt:lpstr>Spark</vt:lpstr>
      <vt:lpstr>Impala</vt:lpstr>
      <vt:lpstr>Mahout 추천시스템</vt:lpstr>
      <vt:lpstr>랜덤포레스트</vt:lpstr>
      <vt:lpstr>Canopy 군집분석</vt:lpstr>
      <vt:lpstr>K-means 군집분석</vt:lpstr>
      <vt:lpstr>Oozie</vt:lpstr>
      <vt:lpstr>Sqoop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409</cp:lastModifiedBy>
  <cp:revision>274</cp:revision>
  <dcterms:created xsi:type="dcterms:W3CDTF">2016-07-27T20:38:12Z</dcterms:created>
  <dcterms:modified xsi:type="dcterms:W3CDTF">2022-11-17T03:12:17Z</dcterms:modified>
  <cp:category>Templates</cp:category>
</cp:coreProperties>
</file>